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90" r:id="rId8"/>
    <p:sldMasterId id="2147483727" r:id="rId9"/>
  </p:sldMasterIdLst>
  <p:notesMasterIdLst>
    <p:notesMasterId r:id="rId32"/>
  </p:notesMasterIdLst>
  <p:sldIdLst>
    <p:sldId id="1674" r:id="rId10"/>
    <p:sldId id="515" r:id="rId11"/>
    <p:sldId id="1672" r:id="rId12"/>
    <p:sldId id="978" r:id="rId13"/>
    <p:sldId id="4240" r:id="rId14"/>
    <p:sldId id="828" r:id="rId15"/>
    <p:sldId id="4241" r:id="rId16"/>
    <p:sldId id="1791" r:id="rId17"/>
    <p:sldId id="1666" r:id="rId18"/>
    <p:sldId id="697" r:id="rId19"/>
    <p:sldId id="698" r:id="rId20"/>
    <p:sldId id="1790" r:id="rId21"/>
    <p:sldId id="4242" r:id="rId22"/>
    <p:sldId id="4503" r:id="rId23"/>
    <p:sldId id="798" r:id="rId24"/>
    <p:sldId id="388" r:id="rId25"/>
    <p:sldId id="389" r:id="rId26"/>
    <p:sldId id="390" r:id="rId27"/>
    <p:sldId id="1694" r:id="rId28"/>
    <p:sldId id="1712" r:id="rId29"/>
    <p:sldId id="1701" r:id="rId30"/>
    <p:sldId id="3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34" clrIdx="0"/>
  <p:cmAuthor id="2" name="Editor" initials="Editor" lastIdx="3" clrIdx="1">
    <p:extLst>
      <p:ext uri="{19B8F6BF-5375-455C-9EA6-DF929625EA0E}">
        <p15:presenceInfo xmlns:p15="http://schemas.microsoft.com/office/powerpoint/2012/main" userId="Editor" providerId="None"/>
      </p:ext>
    </p:extLst>
  </p:cmAuthor>
  <p:cmAuthor id="3" name="Paul Wilcox" initials="PW" lastIdx="42" clrIdx="2">
    <p:extLst>
      <p:ext uri="{19B8F6BF-5375-455C-9EA6-DF929625EA0E}">
        <p15:presenceInfo xmlns:p15="http://schemas.microsoft.com/office/powerpoint/2012/main" userId="be6daff017ddb434" providerId="Windows Live"/>
      </p:ext>
    </p:extLst>
  </p:cmAuthor>
  <p:cmAuthor id="4" name="Courtney Allen" initials="CA" lastIdx="2" clrIdx="3">
    <p:extLst>
      <p:ext uri="{19B8F6BF-5375-455C-9EA6-DF929625EA0E}">
        <p15:presenceInfo xmlns:p15="http://schemas.microsoft.com/office/powerpoint/2012/main" userId="4bcd3356b07d4f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6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C6DD7B-3796-47E8-842A-B9F27AC29BFC}" type="datetimeFigureOut">
              <a:rPr lang="en-US" smtClean="0"/>
              <a:t>10/25/2019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BF265E-D683-4788-A86A-AA493DD67977}" type="slidenum">
              <a:rPr lang="en-US" smtClean="0"/>
              <a:t>‹#›</a:t>
            </a:fld>
            <a:endParaRPr lang="en-US"/>
          </a:p>
        </p:txBody>
      </p:sp>
    </p:spTree>
    <p:extLst>
      <p:ext uri="{BB962C8B-B14F-4D97-AF65-F5344CB8AC3E}">
        <p14:creationId xmlns:p14="http://schemas.microsoft.com/office/powerpoint/2010/main" val="4097393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F265E-D683-4788-A86A-AA493DD67977}" type="slidenum">
              <a:rPr lang="en-US" smtClean="0"/>
              <a:t>1</a:t>
            </a:fld>
            <a:endParaRPr lang="en-US"/>
          </a:p>
        </p:txBody>
      </p:sp>
    </p:spTree>
    <p:extLst>
      <p:ext uri="{BB962C8B-B14F-4D97-AF65-F5344CB8AC3E}">
        <p14:creationId xmlns:p14="http://schemas.microsoft.com/office/powerpoint/2010/main" val="534208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4484ABEE-72D2-4711-B507-13A06E438805}" type="slidenum">
              <a:rPr lang="en-US">
                <a:solidFill>
                  <a:prstClr val="black"/>
                </a:solidFill>
                <a:latin typeface="Calibri" panose="020F0502020204030204"/>
              </a:rPr>
              <a:pPr defTabSz="931774">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620363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27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10/25/2019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10/25/2019 6:01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10/25/2019 6:01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BF265E-D683-4788-A86A-AA493DD67977}" type="slidenum">
              <a:rPr lang="en-US" smtClean="0"/>
              <a:t>2</a:t>
            </a:fld>
            <a:endParaRPr lang="en-US"/>
          </a:p>
        </p:txBody>
      </p:sp>
    </p:spTree>
    <p:extLst>
      <p:ext uri="{BB962C8B-B14F-4D97-AF65-F5344CB8AC3E}">
        <p14:creationId xmlns:p14="http://schemas.microsoft.com/office/powerpoint/2010/main" val="3685946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10/25/2019 6:01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6:01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48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10/25/2019 6:01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defTabSz="931774">
              <a:defRPr/>
            </a:pPr>
            <a:fld id="{DEE42C6D-4819-4BF2-A6ED-DBB6B89153C6}" type="datetime8">
              <a:rPr lang="en-US" sz="1800" kern="0">
                <a:solidFill>
                  <a:sysClr val="windowText" lastClr="000000"/>
                </a:solidFill>
                <a:latin typeface="Calibri" panose="020F0502020204030204"/>
              </a:rPr>
              <a:pPr defTabSz="931774">
                <a:defRPr/>
              </a:pPr>
              <a:t>10/25/2019 6:01 PM</a:t>
            </a:fld>
            <a:endParaRPr lang="en-US" sz="1800" kern="0">
              <a:solidFill>
                <a:sysClr val="windowText" lastClr="000000"/>
              </a:solidFill>
              <a:latin typeface="Calibri" panose="020F0502020204030204"/>
            </a:endParaRPr>
          </a:p>
        </p:txBody>
      </p:sp>
      <p:sp>
        <p:nvSpPr>
          <p:cNvPr id="9" name="Footer Placeholder 8"/>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defTabSz="931774">
              <a:defRPr/>
            </a:pPr>
            <a:fld id="{8B263312-38AA-4E1E-B2B5-0F8F122B24FE}" type="slidenum">
              <a:rPr lang="en-US" sz="1800" kern="0">
                <a:solidFill>
                  <a:sysClr val="windowText" lastClr="000000"/>
                </a:solidFill>
                <a:latin typeface="Calibri" panose="020F0502020204030204"/>
              </a:rPr>
              <a:pPr defTabSz="931774">
                <a:defRPr/>
              </a:pPr>
              <a:t>5</a:t>
            </a:fld>
            <a:endParaRPr lang="en-US" sz="1800" kern="0">
              <a:solidFill>
                <a:sysClr val="windowText" lastClr="000000"/>
              </a:solidFill>
              <a:latin typeface="Calibri" panose="020F0502020204030204"/>
            </a:endParaRPr>
          </a:p>
        </p:txBody>
      </p:sp>
      <p:sp>
        <p:nvSpPr>
          <p:cNvPr id="11" name="Header Placeholder 10"/>
          <p:cNvSpPr>
            <a:spLocks noGrp="1"/>
          </p:cNvSpPr>
          <p:nvPr>
            <p:ph type="hdr" sz="quarter" idx="13"/>
          </p:nvPr>
        </p:nvSpPr>
        <p:spPr/>
        <p:txBody>
          <a:bodyPr/>
          <a:lstStyle/>
          <a:p>
            <a:pPr defTabSz="931774">
              <a:defRPr/>
            </a:pPr>
            <a:r>
              <a:rPr lang="en-US" sz="1800" kern="0">
                <a:solidFill>
                  <a:sysClr val="windowText" lastClr="000000"/>
                </a:solidFill>
                <a:latin typeface="Calibri" panose="020F0502020204030204"/>
              </a:rPr>
              <a:t>Tech Ready 15</a:t>
            </a:r>
          </a:p>
        </p:txBody>
      </p:sp>
    </p:spTree>
    <p:extLst>
      <p:ext uri="{BB962C8B-B14F-4D97-AF65-F5344CB8AC3E}">
        <p14:creationId xmlns:p14="http://schemas.microsoft.com/office/powerpoint/2010/main" val="4169453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advanced analytics solutions in your organization is a four-step process.</a:t>
            </a:r>
          </a:p>
          <a:p>
            <a:endParaRPr lang="en-US" dirty="0"/>
          </a:p>
          <a:p>
            <a:r>
              <a:rPr lang="en-US" dirty="0"/>
              <a:t>First, you need to ingest data from a variety of data sources, including batch and streaming data.</a:t>
            </a:r>
          </a:p>
          <a:p>
            <a:pPr marL="174708" indent="-174708">
              <a:buFont typeface="Arial" panose="020B0604020202020204" pitchFamily="34" charset="0"/>
              <a:buChar char="•"/>
            </a:pPr>
            <a:r>
              <a:rPr lang="en-US" dirty="0"/>
              <a:t>Azure HDInsight allows you to ingest data at scale in real-time</a:t>
            </a:r>
          </a:p>
          <a:p>
            <a:pPr marL="174708" indent="-174708">
              <a:buFont typeface="Arial" panose="020B0604020202020204" pitchFamily="34" charset="0"/>
              <a:buChar char="•"/>
            </a:pPr>
            <a:r>
              <a:rPr lang="en-US" dirty="0"/>
              <a:t>Azure Data Factory enables you to ingest structured and unstructured batch data at scale, in addition to orchestrating your data preparation processes</a:t>
            </a:r>
          </a:p>
          <a:p>
            <a:endParaRPr lang="en-US" dirty="0"/>
          </a:p>
          <a:p>
            <a:r>
              <a:rPr lang="en-US" dirty="0"/>
              <a:t>Then, you need to take in and store disparate data that’s being ingested regardless of data volumes, variety, and velocity.</a:t>
            </a:r>
          </a:p>
          <a:p>
            <a:pPr marL="174708" indent="-174708">
              <a:buFont typeface="Arial" panose="020B0604020202020204" pitchFamily="34" charset="0"/>
              <a:buChar char="•"/>
            </a:pPr>
            <a:r>
              <a:rPr lang="en-US" dirty="0"/>
              <a:t>With Azure Blob Storage, you can build data integration pipelines that span on-premises and cloud</a:t>
            </a:r>
          </a:p>
          <a:p>
            <a:endParaRPr lang="en-US" dirty="0"/>
          </a:p>
          <a:p>
            <a:r>
              <a:rPr lang="en-US" dirty="0"/>
              <a:t>Next, you need to cleanse, prepare, and train your data.</a:t>
            </a:r>
          </a:p>
          <a:p>
            <a:pPr marL="174708" indent="-174708">
              <a:buFont typeface="Arial" panose="020B0604020202020204" pitchFamily="34" charset="0"/>
              <a:buChar char="•"/>
            </a:pPr>
            <a:r>
              <a:rPr lang="en-US" dirty="0"/>
              <a:t>Azure Databricks enables data scientists and data engineers to collaboratively build and test ML and AI models in the fastest Spark environment</a:t>
            </a:r>
          </a:p>
          <a:p>
            <a:endParaRPr lang="en-US" dirty="0"/>
          </a:p>
          <a:p>
            <a:r>
              <a:rPr lang="en-US" dirty="0"/>
              <a:t>Finally, you need to model and serve this prepared data to your applications, bots, and agents.</a:t>
            </a:r>
          </a:p>
          <a:p>
            <a:pPr marL="174708" indent="-174708">
              <a:buFont typeface="Arial" panose="020B0604020202020204" pitchFamily="34" charset="0"/>
              <a:buChar char="•"/>
            </a:pPr>
            <a:r>
              <a:rPr lang="en-US" dirty="0"/>
              <a:t>Azure Cosmos DB offers low-latency for massively scalable applications</a:t>
            </a:r>
          </a:p>
          <a:p>
            <a:pPr marL="174708" indent="-174708">
              <a:buFont typeface="Arial" panose="020B0604020202020204" pitchFamily="34" charset="0"/>
              <a:buChar char="•"/>
            </a:pPr>
            <a:r>
              <a:rPr lang="en-US" dirty="0"/>
              <a:t>With Azure SQL Data Warehouse, you can easily integrate with leading BI solutions, such as Power BI</a:t>
            </a:r>
          </a:p>
          <a:p>
            <a:pPr marL="174708" indent="-174708">
              <a:buFont typeface="Arial" panose="020B0604020202020204" pitchFamily="34" charset="0"/>
              <a:buChar char="•"/>
            </a:pPr>
            <a:endParaRPr lang="en-US" dirty="0"/>
          </a:p>
          <a:p>
            <a:r>
              <a:rPr lang="en-US" b="1" dirty="0"/>
              <a:t>&lt;Transition&gt;: Today, we want to focus on preparing and training advanced analytics models.</a:t>
            </a: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defTabSz="931774">
              <a:defRPr/>
            </a:pPr>
            <a:fld id="{4484ABEE-72D2-4711-B507-13A06E438805}"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3600125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4484ABEE-72D2-4711-B507-13A06E438805}"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18112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31774">
              <a:defRPr/>
            </a:pPr>
            <a:fld id="{4484ABEE-72D2-4711-B507-13A06E438805}"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40872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709112"/>
            <a:ext cx="5662948" cy="1793090"/>
          </a:xfrm>
          <a:noFill/>
        </p:spPr>
        <p:txBody>
          <a:bodyPr lIns="146304" tIns="91440" rIns="146304" bIns="91440" anchor="t" anchorCtr="0"/>
          <a:lstStyle>
            <a:lvl1pPr>
              <a:defRPr sz="48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503499"/>
            <a:ext cx="5662950" cy="1792326"/>
          </a:xfrm>
          <a:noFill/>
        </p:spPr>
        <p:txBody>
          <a:bodyPr lIns="164592" tIns="109728" rIns="164592" bIns="109728" anchor="b" anchorCtr="0">
            <a:noAutofit/>
          </a:bodyPr>
          <a:lstStyle>
            <a:lvl1pPr marL="0" indent="0">
              <a:spcBef>
                <a:spcPts val="0"/>
              </a:spcBef>
              <a:buNone/>
              <a:defRPr sz="24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4"/>
          <a:stretch>
            <a:fillRect/>
          </a:stretch>
        </p:blipFill>
        <p:spPr>
          <a:xfrm>
            <a:off x="6259750" y="1709112"/>
            <a:ext cx="5932250" cy="3439777"/>
          </a:xfrm>
          <a:prstGeom prst="rect">
            <a:avLst/>
          </a:prstGeom>
        </p:spPr>
      </p:pic>
    </p:spTree>
    <p:custDataLst>
      <p:tags r:id="rId1"/>
    </p:custDataLst>
    <p:extLst>
      <p:ext uri="{BB962C8B-B14F-4D97-AF65-F5344CB8AC3E}">
        <p14:creationId xmlns:p14="http://schemas.microsoft.com/office/powerpoint/2010/main" val="3600628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No Intern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45059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ustDataLst>
      <p:tags r:id="rId1"/>
    </p:custDataLst>
    <p:extLst>
      <p:ext uri="{BB962C8B-B14F-4D97-AF65-F5344CB8AC3E}">
        <p14:creationId xmlns:p14="http://schemas.microsoft.com/office/powerpoint/2010/main" val="1366623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7720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269240" y="289511"/>
            <a:ext cx="11655840" cy="899665"/>
          </a:xfrm>
        </p:spPr>
        <p:txBody>
          <a:bodyPr/>
          <a:lstStyle>
            <a:lvl1pPr>
              <a:defRPr spc="0"/>
            </a:lvl1pPr>
          </a:lstStyle>
          <a:p>
            <a:r>
              <a:rPr lang="en-US"/>
              <a:t>Click to edit Master title style</a:t>
            </a:r>
          </a:p>
        </p:txBody>
      </p:sp>
    </p:spTree>
    <p:custDataLst>
      <p:tags r:id="rId1"/>
    </p:custDataLst>
    <p:extLst>
      <p:ext uri="{BB962C8B-B14F-4D97-AF65-F5344CB8AC3E}">
        <p14:creationId xmlns:p14="http://schemas.microsoft.com/office/powerpoint/2010/main" val="4912848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hasCustomPrompt="1"/>
          </p:nvPr>
        </p:nvSpPr>
        <p:spPr>
          <a:xfrm>
            <a:off x="269240" y="289511"/>
            <a:ext cx="11655840" cy="899665"/>
          </a:xfrm>
        </p:spPr>
        <p:txBody>
          <a:bodyPr/>
          <a:lstStyle>
            <a:lvl1pPr>
              <a:defRPr spc="0"/>
            </a:lvl1pPr>
          </a:lstStyle>
          <a:p>
            <a:r>
              <a:rPr lang="en-US"/>
              <a:t>Click to edit Master title style 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804474"/>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257041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64584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68332383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791707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3038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4226135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806947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custDataLst>
      <p:tags r:id="rId1"/>
    </p:custDataLst>
    <p:extLst>
      <p:ext uri="{BB962C8B-B14F-4D97-AF65-F5344CB8AC3E}">
        <p14:creationId xmlns:p14="http://schemas.microsoft.com/office/powerpoint/2010/main" val="225389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1661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27171591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0197799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6904120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508680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19541487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5672007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667789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32782588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2647225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289511"/>
            <a:ext cx="11925080" cy="899665"/>
          </a:xfrm>
        </p:spPr>
        <p:txBody>
          <a:bodyPr lIns="457200"/>
          <a:lstStyle/>
          <a:p>
            <a:r>
              <a:rPr lang="en-US"/>
              <a:t>Click to edit Master title style</a:t>
            </a:r>
          </a:p>
        </p:txBody>
      </p:sp>
      <p:sp>
        <p:nvSpPr>
          <p:cNvPr id="6" name="Text Placeholder 5"/>
          <p:cNvSpPr>
            <a:spLocks noGrp="1"/>
          </p:cNvSpPr>
          <p:nvPr>
            <p:ph type="body" sz="quarter" idx="10" hasCustomPrompt="1"/>
          </p:nvPr>
        </p:nvSpPr>
        <p:spPr>
          <a:xfrm>
            <a:off x="1" y="1189177"/>
            <a:ext cx="11922762" cy="1985641"/>
          </a:xfrm>
        </p:spPr>
        <p:txBody>
          <a:bodyPr lIns="457200"/>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59760780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17980740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341348634"/>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3368256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2031757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solidFill>
              </a:rPr>
              <a:t>© Microsoft Corporation</a:t>
            </a:r>
            <a:endParaRPr lang="en-US" sz="784">
              <a:solidFill>
                <a:srgbClr val="FFFFFF"/>
              </a:solidFill>
            </a:endParaRPr>
          </a:p>
        </p:txBody>
      </p:sp>
    </p:spTree>
    <p:extLst>
      <p:ext uri="{BB962C8B-B14F-4D97-AF65-F5344CB8AC3E}">
        <p14:creationId xmlns:p14="http://schemas.microsoft.com/office/powerpoint/2010/main" val="3454623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rgbClr val="FFFFFF">
                    <a:lumMod val="65000"/>
                  </a:srgbClr>
                </a:solidFill>
              </a:rPr>
              <a:t>© Microsoft Corporation</a:t>
            </a:r>
            <a:endParaRPr lang="en-US" sz="784">
              <a:solidFill>
                <a:srgbClr val="FFFFFF">
                  <a:lumMod val="65000"/>
                </a:srgbClr>
              </a:solidFill>
            </a:endParaRPr>
          </a:p>
        </p:txBody>
      </p:sp>
    </p:spTree>
    <p:extLst>
      <p:ext uri="{BB962C8B-B14F-4D97-AF65-F5344CB8AC3E}">
        <p14:creationId xmlns:p14="http://schemas.microsoft.com/office/powerpoint/2010/main" val="10968160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54593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8976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6144762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10844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 y="1189177"/>
            <a:ext cx="11922762" cy="2052030"/>
          </a:xfrm>
        </p:spPr>
        <p:txBody>
          <a:bodyPr wrap="square" lIns="457200">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289511"/>
            <a:ext cx="11925080" cy="899665"/>
          </a:xfrm>
        </p:spPr>
        <p:txBody>
          <a:bodyPr lIns="457200"/>
          <a:lstStyle/>
          <a:p>
            <a:r>
              <a:rPr lang="en-US"/>
              <a:t>Click to edit Master title style</a:t>
            </a:r>
          </a:p>
        </p:txBody>
      </p:sp>
    </p:spTree>
    <p:custDataLst>
      <p:tags r:id="rId1"/>
    </p:custDataLst>
    <p:extLst>
      <p:ext uri="{BB962C8B-B14F-4D97-AF65-F5344CB8AC3E}">
        <p14:creationId xmlns:p14="http://schemas.microsoft.com/office/powerpoint/2010/main" val="148234860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3387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0442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978515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1992235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5880943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5774915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9909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727850"/>
            <a:ext cx="12192000" cy="2930682"/>
          </a:xfrm>
          <a:prstGeom prst="rect">
            <a:avLst/>
          </a:prstGeom>
        </p:spPr>
      </p:pic>
    </p:spTree>
    <p:extLst>
      <p:ext uri="{BB962C8B-B14F-4D97-AF65-F5344CB8AC3E}">
        <p14:creationId xmlns:p14="http://schemas.microsoft.com/office/powerpoint/2010/main" val="1136768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636328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39784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hasCustomPrompt="1"/>
          </p:nvPr>
        </p:nvSpPr>
        <p:spPr>
          <a:xfrm>
            <a:off x="1" y="1659077"/>
            <a:ext cx="11922762" cy="2032608"/>
          </a:xfrm>
        </p:spPr>
        <p:txBody>
          <a:bodyPr lIns="457200"/>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593824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34488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3428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5692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4205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17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729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13657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37809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962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31462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Rectangle 2"/>
          <p:cNvSpPr/>
          <p:nvPr userDrawn="1"/>
        </p:nvSpPr>
        <p:spPr bwMode="hidden">
          <a:xfrm>
            <a:off x="1" y="1804473"/>
            <a:ext cx="12192000" cy="50535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a:t>Click to edit Master title style</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2278199"/>
            <a:ext cx="11653523" cy="2032608"/>
          </a:xfrm>
        </p:spPr>
        <p:txBody>
          <a:bodyPr/>
          <a:lstStyle>
            <a:lvl1pPr marL="0" indent="0">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2B62E880-DEB3-4CC9-898F-CBF5CB92560A}"/>
              </a:ext>
            </a:extLst>
          </p:cNvPr>
          <p:cNvSpPr>
            <a:spLocks noGrp="1"/>
          </p:cNvSpPr>
          <p:nvPr>
            <p:ph type="body" sz="quarter" idx="11" hasCustomPrompt="1"/>
          </p:nvPr>
        </p:nvSpPr>
        <p:spPr>
          <a:xfrm>
            <a:off x="1" y="1105630"/>
            <a:ext cx="11922762" cy="461665"/>
          </a:xfrm>
          <a:noFill/>
        </p:spPr>
        <p:txBody>
          <a:bodyPr lIns="457200"/>
          <a:lstStyle>
            <a:lvl1pPr marL="0" indent="0">
              <a:buNone/>
              <a:defRPr sz="2000">
                <a:solidFill>
                  <a:schemeClr val="tx1"/>
                </a:solidFill>
                <a:latin typeface="+mn-lt"/>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12413989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14693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519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89054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92737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599959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038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0645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2693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184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839176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5956419" cy="899665"/>
          </a:xfrm>
        </p:spPr>
        <p:txBody>
          <a:bodyPr lIns="457200"/>
          <a:lstStyle>
            <a:lvl1pPr>
              <a:defRPr spc="0"/>
            </a:lvl1pPr>
          </a:lstStyle>
          <a:p>
            <a:r>
              <a:rPr lang="en-US"/>
              <a:t>Click to edit</a:t>
            </a:r>
          </a:p>
        </p:txBody>
      </p:sp>
      <p:sp>
        <p:nvSpPr>
          <p:cNvPr id="7" name="Text Placeholder 5">
            <a:extLst>
              <a:ext uri="{FF2B5EF4-FFF2-40B4-BE49-F238E27FC236}">
                <a16:creationId xmlns:a16="http://schemas.microsoft.com/office/drawing/2014/main" id="{DB2781CC-9DA4-482D-B34D-82E47060CAAC}"/>
              </a:ext>
            </a:extLst>
          </p:cNvPr>
          <p:cNvSpPr>
            <a:spLocks noGrp="1"/>
          </p:cNvSpPr>
          <p:nvPr>
            <p:ph type="body" sz="quarter" idx="10"/>
          </p:nvPr>
        </p:nvSpPr>
        <p:spPr>
          <a:xfrm>
            <a:off x="269239" y="1189177"/>
            <a:ext cx="5687179" cy="2144946"/>
          </a:xfrm>
        </p:spPr>
        <p:txBody>
          <a:bodyPr/>
          <a:lstStyle>
            <a:lvl1pPr marL="0" indent="0">
              <a:spcAft>
                <a:spcPts val="600"/>
              </a:spcAft>
              <a:buNone/>
              <a:defRPr sz="3300">
                <a:solidFill>
                  <a:srgbClr val="505050"/>
                </a:solidFill>
              </a:defRPr>
            </a:lvl1pPr>
            <a:lvl2pPr marL="0" indent="0">
              <a:spcBef>
                <a:spcPts val="300"/>
              </a:spcBef>
              <a:spcAft>
                <a:spcPts val="600"/>
              </a:spcAft>
              <a:buFontTx/>
              <a:buNone/>
              <a:defRPr sz="2000">
                <a:solidFill>
                  <a:srgbClr val="505050"/>
                </a:solidFill>
              </a:defRPr>
            </a:lvl2pPr>
            <a:lvl3pPr marL="224097" indent="0">
              <a:spcBef>
                <a:spcPts val="300"/>
              </a:spcBef>
              <a:spcAft>
                <a:spcPts val="600"/>
              </a:spcAft>
              <a:buNone/>
              <a:defRPr sz="1800">
                <a:solidFill>
                  <a:srgbClr val="505050"/>
                </a:solidFill>
              </a:defRPr>
            </a:lvl3pPr>
            <a:lvl4pPr marL="448193" indent="0">
              <a:spcBef>
                <a:spcPts val="300"/>
              </a:spcBef>
              <a:spcAft>
                <a:spcPts val="600"/>
              </a:spcAft>
              <a:buNone/>
              <a:defRPr sz="1400">
                <a:solidFill>
                  <a:srgbClr val="505050"/>
                </a:solidFill>
                <a:latin typeface="Segoe UI" panose="020B0502040204020203" pitchFamily="34" charset="0"/>
                <a:cs typeface="Segoe UI" panose="020B0502040204020203" pitchFamily="34" charset="0"/>
              </a:defRPr>
            </a:lvl4pPr>
            <a:lvl5pPr marL="672290" indent="0">
              <a:spcBef>
                <a:spcPts val="300"/>
              </a:spcBef>
              <a:spcAft>
                <a:spcPts val="600"/>
              </a:spcAft>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C6228F8D-26D0-481A-B865-5B330D45F9CA}"/>
              </a:ext>
            </a:extLst>
          </p:cNvPr>
          <p:cNvSpPr/>
          <p:nvPr userDrawn="1"/>
        </p:nvSpPr>
        <p:spPr bwMode="auto">
          <a:xfrm>
            <a:off x="6096000" y="0"/>
            <a:ext cx="6096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10878707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036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1127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6400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2197461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Holder 3"/>
          <p:cNvSpPr>
            <a:spLocks noGrp="1" noChangeAspect="1"/>
          </p:cNvSpPr>
          <p:nvPr>
            <p:ph type="body" idx="1" hasCustomPrompt="1"/>
          </p:nvPr>
        </p:nvSpPr>
        <p:spPr>
          <a:xfrm>
            <a:off x="273417" y="656535"/>
            <a:ext cx="11645169" cy="6216125"/>
          </a:xfrm>
          <a:solidFill>
            <a:schemeClr val="bg1"/>
          </a:solidFill>
        </p:spPr>
        <p:txBody>
          <a:bodyPr lIns="0" tIns="0" rIns="0" bIns="0"/>
          <a:lstStyle>
            <a:lvl1pPr marL="0" indent="0">
              <a:buFont typeface="Arial" panose="020B0604020202020204" pitchFamily="34" charset="0"/>
              <a:buNone/>
              <a:defRPr sz="1697">
                <a:latin typeface="Ubuntu" panose="020B0504030602030204" pitchFamily="34" charset="0"/>
              </a:defRPr>
            </a:lvl1pPr>
          </a:lstStyle>
          <a:p>
            <a:r>
              <a:rPr lang="en-US"/>
              <a:t>Slide Title Goes Here</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a:p>
        </p:txBody>
      </p:sp>
      <p:sp>
        <p:nvSpPr>
          <p:cNvPr id="4" name="Holder 4"/>
          <p:cNvSpPr>
            <a:spLocks noGrp="1"/>
          </p:cNvSpPr>
          <p:nvPr>
            <p:ph type="ftr" sz="quarter" idx="5"/>
          </p:nvPr>
        </p:nvSpPr>
        <p:spPr>
          <a:xfrm>
            <a:off x="4145280" y="6377941"/>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10/25/2019</a:t>
            </a:fld>
            <a:endParaRPr lang="en-US"/>
          </a:p>
        </p:txBody>
      </p:sp>
      <p:sp>
        <p:nvSpPr>
          <p:cNvPr id="6" name="Holder 6"/>
          <p:cNvSpPr>
            <a:spLocks noGrp="1"/>
          </p:cNvSpPr>
          <p:nvPr>
            <p:ph type="sldNum" sz="quarter" idx="7"/>
          </p:nvPr>
        </p:nvSpPr>
        <p:spPr>
          <a:xfrm>
            <a:off x="8778241" y="6377941"/>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t>‹#›</a:t>
            </a:fld>
            <a:endParaRPr/>
          </a:p>
        </p:txBody>
      </p:sp>
      <p:sp>
        <p:nvSpPr>
          <p:cNvPr id="9" name="Holder 2"/>
          <p:cNvSpPr>
            <a:spLocks noGrp="1"/>
          </p:cNvSpPr>
          <p:nvPr>
            <p:ph type="title"/>
          </p:nvPr>
        </p:nvSpPr>
        <p:spPr>
          <a:xfrm>
            <a:off x="4524827" y="55835"/>
            <a:ext cx="2853372" cy="304971"/>
          </a:xfrm>
          <a:prstGeom prst="rect">
            <a:avLst/>
          </a:prstGeom>
        </p:spPr>
        <p:txBody>
          <a:bodyPr lIns="0" tIns="0" rIns="0" bIns="0"/>
          <a:lstStyle>
            <a:lvl1pPr>
              <a:defRPr sz="2001" b="0" i="0">
                <a:solidFill>
                  <a:schemeClr val="bg1"/>
                </a:solidFill>
                <a:latin typeface="Ubuntu Light"/>
                <a:cs typeface="Ubuntu Light"/>
              </a:defRPr>
            </a:lvl1pPr>
          </a:lstStyle>
          <a:p>
            <a:r>
              <a:rPr lang="en-US"/>
              <a:t>Click to edit Master title style</a:t>
            </a:r>
            <a:endParaRPr/>
          </a:p>
        </p:txBody>
      </p:sp>
    </p:spTree>
    <p:extLst>
      <p:ext uri="{BB962C8B-B14F-4D97-AF65-F5344CB8AC3E}">
        <p14:creationId xmlns:p14="http://schemas.microsoft.com/office/powerpoint/2010/main" val="42738235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307100"/>
            <a:ext cx="11582400" cy="512897"/>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104500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lank">
    <p:spTree>
      <p:nvGrpSpPr>
        <p:cNvPr id="1" name=""/>
        <p:cNvGrpSpPr/>
        <p:nvPr/>
      </p:nvGrpSpPr>
      <p:grpSpPr>
        <a:xfrm>
          <a:off x="0" y="0"/>
          <a:ext cx="0" cy="0"/>
          <a:chOff x="0" y="0"/>
          <a:chExt cx="0" cy="0"/>
        </a:xfrm>
      </p:grpSpPr>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48EF7B11-E310-4857-A890-86CC666B595D}"/>
              </a:ext>
            </a:extLst>
          </p:cNvPr>
          <p:cNvSpPr>
            <a:spLocks noGrp="1"/>
          </p:cNvSpPr>
          <p:nvPr>
            <p:ph type="title"/>
          </p:nvPr>
        </p:nvSpPr>
        <p:spPr>
          <a:xfrm>
            <a:off x="0" y="289511"/>
            <a:ext cx="11925080" cy="899665"/>
          </a:xfrm>
        </p:spPr>
        <p:txBody>
          <a:bodyPr lIns="457200"/>
          <a:lstStyle>
            <a:lvl1pPr>
              <a:defRPr spc="0"/>
            </a:lvl1pPr>
          </a:lstStyle>
          <a:p>
            <a:r>
              <a:rPr lang="en-US"/>
              <a:t>Click to edit Master title style</a:t>
            </a:r>
          </a:p>
        </p:txBody>
      </p:sp>
    </p:spTree>
    <p:custDataLst>
      <p:tags r:id="rId1"/>
    </p:custDataLst>
    <p:extLst>
      <p:ext uri="{BB962C8B-B14F-4D97-AF65-F5344CB8AC3E}">
        <p14:creationId xmlns:p14="http://schemas.microsoft.com/office/powerpoint/2010/main" val="38303154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a:lvl1pPr>
          </a:lstStyle>
          <a:p>
            <a:r>
              <a:rPr lang="en-US"/>
              <a:t>Click to edit Master title style</a:t>
            </a:r>
          </a:p>
        </p:txBody>
      </p:sp>
    </p:spTree>
    <p:custDataLst>
      <p:tags r:id="rId1"/>
    </p:custDataLst>
    <p:extLst>
      <p:ext uri="{BB962C8B-B14F-4D97-AF65-F5344CB8AC3E}">
        <p14:creationId xmlns:p14="http://schemas.microsoft.com/office/powerpoint/2010/main" val="4182966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image" Target="../media/image1.emf"/><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image" Target="../media/image4.png"/><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image" Target="../media/image15.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187079" y="3012391"/>
            <a:ext cx="6858623" cy="833218"/>
          </a:xfrm>
          <a:prstGeom prst="rect">
            <a:avLst/>
          </a:prstGeom>
        </p:spPr>
      </p:pic>
    </p:spTree>
    <p:custDataLst>
      <p:tags r:id="rId17"/>
    </p:custDataLst>
    <p:extLst>
      <p:ext uri="{BB962C8B-B14F-4D97-AF65-F5344CB8AC3E}">
        <p14:creationId xmlns:p14="http://schemas.microsoft.com/office/powerpoint/2010/main" val="22355152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25"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387220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723"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4" r:id="rId24"/>
    <p:sldLayoutId id="2147483715" r:id="rId25"/>
    <p:sldLayoutId id="2147483717" r:id="rId26"/>
    <p:sldLayoutId id="2147483718" r:id="rId27"/>
    <p:sldLayoutId id="2147483719" r:id="rId28"/>
    <p:sldLayoutId id="2147483720" r:id="rId29"/>
    <p:sldLayoutId id="2147483721" r:id="rId30"/>
    <p:sldLayoutId id="2147483722" r:id="rId31"/>
    <p:sldLayoutId id="2147483755" r:id="rId32"/>
    <p:sldLayoutId id="2147483756" r:id="rId3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825357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4.xml"/><Relationship Id="rId1" Type="http://schemas.openxmlformats.org/officeDocument/2006/relationships/tags" Target="../tags/tag2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3.xml"/><Relationship Id="rId1" Type="http://schemas.openxmlformats.org/officeDocument/2006/relationships/tags" Target="../tags/tag21.xml"/><Relationship Id="rId4" Type="http://schemas.openxmlformats.org/officeDocument/2006/relationships/hyperlink" Target="https://docs.microsoft.com/azure/storage/common/storage-redundancy"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gif"/><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notesSlide" Target="../notesSlides/notesSlide4.xm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slideLayout" Target="../slideLayouts/slideLayout23.xml"/><Relationship Id="rId16" Type="http://schemas.openxmlformats.org/officeDocument/2006/relationships/image" Target="../media/image46.png"/><Relationship Id="rId1" Type="http://schemas.openxmlformats.org/officeDocument/2006/relationships/tags" Target="../tags/tag1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svg"/></Relationships>
</file>

<file path=ppt/slides/_rels/slide5.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46.png"/><Relationship Id="rId21" Type="http://schemas.openxmlformats.org/officeDocument/2006/relationships/image" Target="../media/image66.svg"/><Relationship Id="rId34" Type="http://schemas.openxmlformats.org/officeDocument/2006/relationships/image" Target="../media/image77.png"/><Relationship Id="rId7" Type="http://schemas.openxmlformats.org/officeDocument/2006/relationships/image" Target="../media/image38.png"/><Relationship Id="rId12" Type="http://schemas.openxmlformats.org/officeDocument/2006/relationships/image" Target="../media/image57.png"/><Relationship Id="rId17" Type="http://schemas.openxmlformats.org/officeDocument/2006/relationships/image" Target="../media/image62.svg"/><Relationship Id="rId25" Type="http://schemas.openxmlformats.org/officeDocument/2006/relationships/image" Target="../media/image70.svg"/><Relationship Id="rId33" Type="http://schemas.openxmlformats.org/officeDocument/2006/relationships/image" Target="../media/image76.svg"/><Relationship Id="rId38" Type="http://schemas.openxmlformats.org/officeDocument/2006/relationships/image" Target="../media/image49.svg"/><Relationship Id="rId2" Type="http://schemas.openxmlformats.org/officeDocument/2006/relationships/slideLayout" Target="../slideLayouts/slideLayout25.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2.svg"/><Relationship Id="rId1" Type="http://schemas.openxmlformats.org/officeDocument/2006/relationships/tags" Target="../tags/tag17.xml"/><Relationship Id="rId6" Type="http://schemas.openxmlformats.org/officeDocument/2006/relationships/image" Target="../media/image52.emf"/><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5.png"/><Relationship Id="rId37" Type="http://schemas.openxmlformats.org/officeDocument/2006/relationships/image" Target="../media/image48.png"/><Relationship Id="rId5" Type="http://schemas.openxmlformats.org/officeDocument/2006/relationships/image" Target="../media/image51.sv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1.png"/><Relationship Id="rId36" Type="http://schemas.openxmlformats.org/officeDocument/2006/relationships/image" Target="../media/image79.svg"/><Relationship Id="rId10" Type="http://schemas.openxmlformats.org/officeDocument/2006/relationships/image" Target="../media/image55.png"/><Relationship Id="rId19" Type="http://schemas.openxmlformats.org/officeDocument/2006/relationships/image" Target="../media/image64.svg"/><Relationship Id="rId31" Type="http://schemas.openxmlformats.org/officeDocument/2006/relationships/image" Target="../media/image74.sv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47.sv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image" Target="../media/image53.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3F47-AFBD-405A-8F96-8F3CE132F1CC}"/>
              </a:ext>
            </a:extLst>
          </p:cNvPr>
          <p:cNvSpPr>
            <a:spLocks noGrp="1"/>
          </p:cNvSpPr>
          <p:nvPr>
            <p:ph type="title"/>
          </p:nvPr>
        </p:nvSpPr>
        <p:spPr/>
        <p:txBody>
          <a:bodyPr/>
          <a:lstStyle/>
          <a:p>
            <a:r>
              <a:rPr lang="en-US"/>
              <a:t>Modern Data Warehouse</a:t>
            </a:r>
          </a:p>
        </p:txBody>
      </p:sp>
      <p:sp>
        <p:nvSpPr>
          <p:cNvPr id="3" name="Text Placeholder 2">
            <a:extLst>
              <a:ext uri="{FF2B5EF4-FFF2-40B4-BE49-F238E27FC236}">
                <a16:creationId xmlns:a16="http://schemas.microsoft.com/office/drawing/2014/main" id="{66E0A4CA-F674-4A4C-B701-75BDE4241086}"/>
              </a:ext>
            </a:extLst>
          </p:cNvPr>
          <p:cNvSpPr>
            <a:spLocks noGrp="1"/>
          </p:cNvSpPr>
          <p:nvPr>
            <p:ph type="body" sz="quarter" idx="12"/>
          </p:nvPr>
        </p:nvSpPr>
        <p:spPr/>
        <p:txBody>
          <a:bodyPr/>
          <a:lstStyle/>
          <a:p>
            <a:r>
              <a:rPr lang="en-US"/>
              <a:t>Big Data + Data Warehouse</a:t>
            </a:r>
          </a:p>
        </p:txBody>
      </p:sp>
    </p:spTree>
    <p:extLst>
      <p:ext uri="{BB962C8B-B14F-4D97-AF65-F5344CB8AC3E}">
        <p14:creationId xmlns:p14="http://schemas.microsoft.com/office/powerpoint/2010/main" val="259787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729381559"/>
              </p:ext>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a:latin typeface="+mj-lt"/>
                        </a:rPr>
                        <a:t>Requirement</a:t>
                      </a:r>
                    </a:p>
                  </a:txBody>
                  <a:tcPr anchor="ctr">
                    <a:solidFill>
                      <a:schemeClr val="tx1"/>
                    </a:solidFill>
                  </a:tcPr>
                </a:tc>
                <a:tc>
                  <a:txBody>
                    <a:bodyPr/>
                    <a:lstStyle/>
                    <a:p>
                      <a:pPr algn="l"/>
                      <a:r>
                        <a:rPr lang="en-US" sz="1600" b="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a:solidFill>
                            <a:schemeClr val="bg1"/>
                          </a:solidFill>
                          <a:latin typeface="+mj-lt"/>
                        </a:rPr>
                        <a:t>Performance</a:t>
                      </a:r>
                    </a:p>
                  </a:txBody>
                  <a:tcPr anchor="ctr">
                    <a:solidFill>
                      <a:schemeClr val="tx2"/>
                    </a:solidFill>
                  </a:tcPr>
                </a:tc>
                <a:tc>
                  <a:txBody>
                    <a:bodyPr/>
                    <a:lstStyle/>
                    <a:p>
                      <a:r>
                        <a:rPr lang="en-US" sz="120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a:solidFill>
                            <a:schemeClr val="bg1"/>
                          </a:solidFill>
                          <a:latin typeface="+mj-lt"/>
                        </a:rPr>
                        <a:t>Multiple tiers</a:t>
                      </a:r>
                    </a:p>
                  </a:txBody>
                  <a:tcPr anchor="ctr">
                    <a:solidFill>
                      <a:schemeClr val="tx2"/>
                    </a:solidFill>
                  </a:tcPr>
                </a:tc>
                <a:tc>
                  <a:txBody>
                    <a:bodyPr/>
                    <a:lstStyle/>
                    <a:p>
                      <a:r>
                        <a:rPr lang="en-US" sz="120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a:solidFill>
                            <a:schemeClr val="bg1"/>
                          </a:solidFill>
                          <a:latin typeface="+mj-lt"/>
                        </a:rPr>
                        <a:t>Multiple object sizes</a:t>
                      </a:r>
                    </a:p>
                  </a:txBody>
                  <a:tcPr anchor="ctr">
                    <a:solidFill>
                      <a:schemeClr val="tx2"/>
                    </a:solidFill>
                  </a:tcPr>
                </a:tc>
                <a:tc>
                  <a:txBody>
                    <a:bodyPr/>
                    <a:lstStyle/>
                    <a:p>
                      <a:r>
                        <a:rPr lang="en-US" sz="120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a:solidFill>
                            <a:schemeClr val="bg1"/>
                          </a:solidFill>
                          <a:latin typeface="+mj-lt"/>
                        </a:rPr>
                        <a:t>Replication</a:t>
                      </a:r>
                    </a:p>
                  </a:txBody>
                  <a:tcPr anchor="ctr">
                    <a:solidFill>
                      <a:schemeClr val="tx2"/>
                    </a:solidFill>
                  </a:tcPr>
                </a:tc>
                <a:tc>
                  <a:txBody>
                    <a:bodyPr/>
                    <a:lstStyle/>
                    <a:p>
                      <a:r>
                        <a:rPr lang="en-US" sz="120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a:t>File storage requirements</a:t>
            </a:r>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366938582"/>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a:p>
                  </a:txBody>
                  <a:tcPr anchor="ctr">
                    <a:solidFill>
                      <a:schemeClr val="bg2"/>
                    </a:solidFill>
                  </a:tcPr>
                </a:tc>
                <a:tc>
                  <a:txBody>
                    <a:bodyPr/>
                    <a:lstStyle/>
                    <a:p>
                      <a:pPr algn="l"/>
                      <a:r>
                        <a:rPr lang="en-US" sz="1600" b="0">
                          <a:effectLst/>
                          <a:latin typeface="+mj-lt"/>
                        </a:rPr>
                        <a:t>Azure Data Lake Store</a:t>
                      </a:r>
                    </a:p>
                  </a:txBody>
                  <a:tcPr anchor="ctr">
                    <a:solidFill>
                      <a:schemeClr val="tx1"/>
                    </a:solidFill>
                  </a:tcPr>
                </a:tc>
                <a:tc>
                  <a:txBody>
                    <a:bodyPr/>
                    <a:lstStyle/>
                    <a:p>
                      <a:pPr algn="l"/>
                      <a:r>
                        <a:rPr lang="en-US" sz="1600" b="0">
                          <a:effectLst/>
                          <a:latin typeface="+mj-lt"/>
                        </a:rPr>
                        <a:t>Azure Blob Storage containers</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a:solidFill>
                            <a:schemeClr val="bg1"/>
                          </a:solidFill>
                          <a:effectLst/>
                          <a:latin typeface="+mj-lt"/>
                        </a:rPr>
                        <a:t>Purpose</a:t>
                      </a:r>
                    </a:p>
                  </a:txBody>
                  <a:tcPr anchor="ctr">
                    <a:solidFill>
                      <a:schemeClr val="tx2"/>
                    </a:solidFill>
                  </a:tcPr>
                </a:tc>
                <a:tc>
                  <a:txBody>
                    <a:bodyPr/>
                    <a:lstStyle/>
                    <a:p>
                      <a:r>
                        <a:rPr lang="en-US" sz="120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a:solidFill>
                            <a:schemeClr val="bg1"/>
                          </a:solidFill>
                          <a:effectLst/>
                          <a:latin typeface="+mj-lt"/>
                        </a:rPr>
                        <a:t>Structure</a:t>
                      </a:r>
                    </a:p>
                  </a:txBody>
                  <a:tcPr anchor="ctr">
                    <a:solidFill>
                      <a:schemeClr val="tx2"/>
                    </a:solidFill>
                  </a:tcPr>
                </a:tc>
                <a:tc>
                  <a:txBody>
                    <a:bodyPr/>
                    <a:lstStyle/>
                    <a:p>
                      <a:r>
                        <a:rPr lang="en-US" sz="120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a:solidFill>
                            <a:schemeClr val="bg1"/>
                          </a:solidFill>
                          <a:effectLst/>
                          <a:latin typeface="+mj-lt"/>
                        </a:rPr>
                        <a:t>API</a:t>
                      </a:r>
                    </a:p>
                  </a:txBody>
                  <a:tcPr anchor="ctr">
                    <a:solidFill>
                      <a:schemeClr val="tx2"/>
                    </a:solidFill>
                  </a:tcPr>
                </a:tc>
                <a:tc>
                  <a:txBody>
                    <a:bodyPr/>
                    <a:lstStyle/>
                    <a:p>
                      <a:r>
                        <a:rPr lang="en-US" sz="120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a:solidFill>
                            <a:schemeClr val="bg1"/>
                          </a:solidFill>
                          <a:effectLst/>
                          <a:latin typeface="+mj-lt"/>
                        </a:rPr>
                        <a:t>Analytics workload performance</a:t>
                      </a:r>
                    </a:p>
                  </a:txBody>
                  <a:tcPr anchor="ctr">
                    <a:solidFill>
                      <a:schemeClr val="tx2"/>
                    </a:solidFill>
                  </a:tcPr>
                </a:tc>
                <a:tc>
                  <a:txBody>
                    <a:bodyPr/>
                    <a:lstStyle/>
                    <a:p>
                      <a:r>
                        <a:rPr lang="en-US" sz="120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a:solidFill>
                            <a:schemeClr val="bg1"/>
                          </a:solidFill>
                          <a:effectLst/>
                          <a:latin typeface="+mj-lt"/>
                        </a:rPr>
                        <a:t>Size limits</a:t>
                      </a:r>
                    </a:p>
                  </a:txBody>
                  <a:tcPr anchor="ctr">
                    <a:solidFill>
                      <a:schemeClr val="tx2"/>
                    </a:solidFill>
                  </a:tcPr>
                </a:tc>
                <a:tc>
                  <a:txBody>
                    <a:bodyPr/>
                    <a:lstStyle/>
                    <a:p>
                      <a:r>
                        <a:rPr lang="en-US" sz="120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Max 500 TB per account and 4.75 TB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a:solidFill>
                            <a:schemeClr val="bg1"/>
                          </a:solidFill>
                          <a:effectLst/>
                          <a:latin typeface="+mj-lt"/>
                        </a:rPr>
                        <a:t>Geo-redundancy</a:t>
                      </a:r>
                    </a:p>
                  </a:txBody>
                  <a:tcPr anchor="ctr">
                    <a:solidFill>
                      <a:schemeClr val="tx2"/>
                    </a:solidFill>
                  </a:tcPr>
                </a:tc>
                <a:tc>
                  <a:txBody>
                    <a:bodyPr/>
                    <a:lstStyle/>
                    <a:p>
                      <a:r>
                        <a:rPr lang="en-US" sz="120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Locally redundant (LRS), globally redundant (GRS), and read-access globally redundant (RA-GRS). See </a:t>
                      </a:r>
                      <a:r>
                        <a:rPr lang="en-US" sz="1200" u="none" strike="noStrike">
                          <a:effectLst/>
                          <a:hlinkClick r:id="rId4"/>
                        </a:rPr>
                        <a:t>Azure Storage replication</a:t>
                      </a:r>
                      <a:r>
                        <a:rPr lang="en-US" sz="1200" u="none" strike="noStrike">
                          <a:effectLst/>
                        </a:rPr>
                        <a:t> </a:t>
                      </a:r>
                      <a:r>
                        <a:rPr lang="en-US" sz="120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a:solidFill>
                            <a:schemeClr val="bg1"/>
                          </a:solidFill>
                          <a:effectLst/>
                          <a:latin typeface="+mj-lt"/>
                        </a:rPr>
                        <a:t>Service state</a:t>
                      </a:r>
                    </a:p>
                  </a:txBody>
                  <a:tcPr anchor="ctr">
                    <a:solidFill>
                      <a:schemeClr val="tx2"/>
                    </a:solidFill>
                  </a:tcPr>
                </a:tc>
                <a:tc>
                  <a:txBody>
                    <a:bodyPr/>
                    <a:lstStyle/>
                    <a:p>
                      <a:r>
                        <a:rPr lang="en-US" sz="120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a:solidFill>
                            <a:schemeClr val="bg1"/>
                          </a:solidFill>
                          <a:effectLst/>
                          <a:latin typeface="+mj-lt"/>
                        </a:rPr>
                        <a:t>Regional availability</a:t>
                      </a:r>
                    </a:p>
                  </a:txBody>
                  <a:tcPr anchor="ctr">
                    <a:solidFill>
                      <a:schemeClr val="tx2"/>
                    </a:solidFill>
                  </a:tcPr>
                </a:tc>
                <a:tc>
                  <a:txBody>
                    <a:bodyPr/>
                    <a:lstStyle/>
                    <a:p>
                      <a:r>
                        <a:rPr lang="en-US" sz="120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881B5B-A82B-4957-B3E1-615B0D2201EB}"/>
              </a:ext>
            </a:extLst>
          </p:cNvPr>
          <p:cNvPicPr>
            <a:picLocks noChangeAspect="1"/>
          </p:cNvPicPr>
          <p:nvPr/>
        </p:nvPicPr>
        <p:blipFill>
          <a:blip r:embed="rId2"/>
          <a:stretch>
            <a:fillRect/>
          </a:stretch>
        </p:blipFill>
        <p:spPr>
          <a:xfrm>
            <a:off x="1170887" y="1056944"/>
            <a:ext cx="9850225" cy="4744112"/>
          </a:xfrm>
          <a:prstGeom prst="rect">
            <a:avLst/>
          </a:prstGeom>
        </p:spPr>
      </p:pic>
      <p:sp>
        <p:nvSpPr>
          <p:cNvPr id="3" name="Title 17">
            <a:extLst>
              <a:ext uri="{FF2B5EF4-FFF2-40B4-BE49-F238E27FC236}">
                <a16:creationId xmlns:a16="http://schemas.microsoft.com/office/drawing/2014/main" id="{6863669B-1CC5-4E02-94D3-34357709E1BD}"/>
              </a:ext>
            </a:extLst>
          </p:cNvPr>
          <p:cNvSpPr txBox="1">
            <a:spLocks/>
          </p:cNvSpPr>
          <p:nvPr/>
        </p:nvSpPr>
        <p:spPr>
          <a:xfrm>
            <a:off x="426424" y="222583"/>
            <a:ext cx="11336039" cy="758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Data Lake Storage</a:t>
            </a:r>
          </a:p>
        </p:txBody>
      </p:sp>
    </p:spTree>
    <p:extLst>
      <p:ext uri="{BB962C8B-B14F-4D97-AF65-F5344CB8AC3E}">
        <p14:creationId xmlns:p14="http://schemas.microsoft.com/office/powerpoint/2010/main" val="40717223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9D532-3F7C-4564-94D2-EE9946985F73}"/>
              </a:ext>
            </a:extLst>
          </p:cNvPr>
          <p:cNvSpPr txBox="1">
            <a:spLocks/>
          </p:cNvSpPr>
          <p:nvPr/>
        </p:nvSpPr>
        <p:spPr>
          <a:xfrm>
            <a:off x="426425" y="1485265"/>
            <a:ext cx="10454935" cy="3535032"/>
          </a:xfrm>
          <a:prstGeom prst="rect">
            <a:avLst/>
          </a:prstGeom>
          <a:noFill/>
        </p:spPr>
        <p:txBody>
          <a:bodyPr vert="horz" wrap="square" lIns="0" tIns="0" rIns="0" bIns="0" rtlCol="0" anchor="ctr" anchorCtr="0">
            <a:noAutofit/>
          </a:bodyPr>
          <a:lstStyle>
            <a:lvl1pPr algn="l" defTabSz="914367" rtl="0" eaLnBrk="1" latinLnBrk="0" hangingPunct="1">
              <a:lnSpc>
                <a:spcPct val="90000"/>
              </a:lnSpc>
              <a:spcBef>
                <a:spcPct val="0"/>
              </a:spcBef>
              <a:buNone/>
              <a:defRPr lang="en-US" sz="5293" b="0" kern="1200" cap="none" spc="-147" baseline="0" dirty="0">
                <a:ln w="3175">
                  <a:noFill/>
                </a:ln>
                <a:solidFill>
                  <a:schemeClr val="tx1"/>
                </a:solidFill>
                <a:effectLst/>
                <a:latin typeface="+mj-lt"/>
                <a:ea typeface="+mn-ea"/>
                <a:cs typeface="Segoe UI" pitchFamily="34" charset="0"/>
              </a:defRPr>
            </a:lvl1pPr>
          </a:lstStyle>
          <a:p>
            <a:r>
              <a:rPr lang="en-IN" dirty="0"/>
              <a:t>Azure SQL Data Warehouse</a:t>
            </a:r>
          </a:p>
        </p:txBody>
      </p:sp>
    </p:spTree>
    <p:custDataLst>
      <p:tags r:id="rId1"/>
    </p:custDataLst>
    <p:extLst>
      <p:ext uri="{BB962C8B-B14F-4D97-AF65-F5344CB8AC3E}">
        <p14:creationId xmlns:p14="http://schemas.microsoft.com/office/powerpoint/2010/main" val="37348729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E9F414F-BA40-4D2C-8761-A0D0FD58D8CE}"/>
              </a:ext>
            </a:extLst>
          </p:cNvPr>
          <p:cNvGrpSpPr/>
          <p:nvPr/>
        </p:nvGrpSpPr>
        <p:grpSpPr>
          <a:xfrm>
            <a:off x="2640366" y="1722037"/>
            <a:ext cx="6914315" cy="3746218"/>
            <a:chOff x="2640366" y="1683621"/>
            <a:chExt cx="6914315" cy="3226525"/>
          </a:xfrm>
        </p:grpSpPr>
        <p:cxnSp>
          <p:nvCxnSpPr>
            <p:cNvPr id="32" name="Straight Connector 31">
              <a:extLst>
                <a:ext uri="{FF2B5EF4-FFF2-40B4-BE49-F238E27FC236}">
                  <a16:creationId xmlns:a16="http://schemas.microsoft.com/office/drawing/2014/main" id="{5F9EA744-F623-4767-8087-37066966733A}"/>
                </a:ext>
              </a:extLst>
            </p:cNvPr>
            <p:cNvCxnSpPr/>
            <p:nvPr/>
          </p:nvCxnSpPr>
          <p:spPr>
            <a:xfrm>
              <a:off x="2640366"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8D12DC-2259-4BF3-A166-3576DC74E8AC}"/>
                </a:ext>
              </a:extLst>
            </p:cNvPr>
            <p:cNvCxnSpPr/>
            <p:nvPr/>
          </p:nvCxnSpPr>
          <p:spPr>
            <a:xfrm>
              <a:off x="4945138"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D91CAC-D1AA-4449-A98B-6B8AA42C9B65}"/>
                </a:ext>
              </a:extLst>
            </p:cNvPr>
            <p:cNvCxnSpPr/>
            <p:nvPr/>
          </p:nvCxnSpPr>
          <p:spPr>
            <a:xfrm>
              <a:off x="7249910"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C0F12E7-99DE-40F7-A3DC-9ACA6624F41F}"/>
                </a:ext>
              </a:extLst>
            </p:cNvPr>
            <p:cNvCxnSpPr/>
            <p:nvPr/>
          </p:nvCxnSpPr>
          <p:spPr>
            <a:xfrm>
              <a:off x="9554681" y="1683621"/>
              <a:ext cx="0" cy="3226525"/>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8B99A039-2AEE-40A9-B2FA-71E780F7468F}"/>
              </a:ext>
            </a:extLst>
          </p:cNvPr>
          <p:cNvSpPr/>
          <p:nvPr/>
        </p:nvSpPr>
        <p:spPr>
          <a:xfrm>
            <a:off x="385285" y="1896359"/>
            <a:ext cx="217868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Best in class </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spc="-50">
                <a:solidFill>
                  <a:schemeClr val="tx2"/>
                </a:solidFill>
                <a:latin typeface="Segoe UI Semibold" panose="020B0702040204020203" pitchFamily="34" charset="0"/>
                <a:cs typeface="Segoe UI Semibold" panose="020B0702040204020203" pitchFamily="34" charset="0"/>
              </a:rPr>
              <a:t>p</a:t>
            </a: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rice-performance</a:t>
            </a:r>
          </a:p>
        </p:txBody>
      </p:sp>
      <p:sp>
        <p:nvSpPr>
          <p:cNvPr id="36" name="TextBox 35">
            <a:extLst>
              <a:ext uri="{FF2B5EF4-FFF2-40B4-BE49-F238E27FC236}">
                <a16:creationId xmlns:a16="http://schemas.microsoft.com/office/drawing/2014/main" id="{B5BD80FB-F71B-4D30-A71B-5F5693FDFAC0}"/>
              </a:ext>
            </a:extLst>
          </p:cNvPr>
          <p:cNvSpPr txBox="1"/>
          <p:nvPr/>
        </p:nvSpPr>
        <p:spPr>
          <a:xfrm>
            <a:off x="385285" y="4439111"/>
            <a:ext cx="2190706" cy="815608"/>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Up to 94% less expensive than competitors</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solidFill>
                <a:srgbClr val="000000"/>
              </a:solidFill>
              <a:latin typeface="Segoe UI"/>
            </a:endParaRPr>
          </a:p>
        </p:txBody>
      </p:sp>
      <p:sp>
        <p:nvSpPr>
          <p:cNvPr id="41" name="Rectangle 40">
            <a:extLst>
              <a:ext uri="{FF2B5EF4-FFF2-40B4-BE49-F238E27FC236}">
                <a16:creationId xmlns:a16="http://schemas.microsoft.com/office/drawing/2014/main" id="{7B1E3D8D-BDEC-42A2-8570-FAE5D0CA7436}"/>
              </a:ext>
            </a:extLst>
          </p:cNvPr>
          <p:cNvSpPr/>
          <p:nvPr/>
        </p:nvSpPr>
        <p:spPr>
          <a:xfrm>
            <a:off x="2829881" y="1896359"/>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Industry-leading security </a:t>
            </a:r>
          </a:p>
        </p:txBody>
      </p:sp>
      <p:sp>
        <p:nvSpPr>
          <p:cNvPr id="45" name="TextBox 44">
            <a:extLst>
              <a:ext uri="{FF2B5EF4-FFF2-40B4-BE49-F238E27FC236}">
                <a16:creationId xmlns:a16="http://schemas.microsoft.com/office/drawing/2014/main" id="{6567DAC9-D149-48FE-B86F-271C8A714205}"/>
              </a:ext>
            </a:extLst>
          </p:cNvPr>
          <p:cNvSpPr txBox="1"/>
          <p:nvPr/>
        </p:nvSpPr>
        <p:spPr>
          <a:xfrm>
            <a:off x="2829884" y="4418641"/>
            <a:ext cx="2052101" cy="954107"/>
          </a:xfrm>
          <a:prstGeom prst="rect">
            <a:avLst/>
          </a:prstGeom>
          <a:noFill/>
        </p:spPr>
        <p:txBody>
          <a:bodyPr wrap="square" lIns="91440" tIns="45720" rIns="0" bIns="45720" rtlCol="0" anchor="t">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Defense-in-depth security and 99.9% financially backed availability SLA </a:t>
            </a:r>
          </a:p>
        </p:txBody>
      </p:sp>
      <p:sp>
        <p:nvSpPr>
          <p:cNvPr id="11" name="Rectangle 10">
            <a:extLst>
              <a:ext uri="{FF2B5EF4-FFF2-40B4-BE49-F238E27FC236}">
                <a16:creationId xmlns:a16="http://schemas.microsoft.com/office/drawing/2014/main" id="{5678EB86-38B0-49E7-B534-B72846171BB0}"/>
              </a:ext>
            </a:extLst>
          </p:cNvPr>
          <p:cNvSpPr/>
          <p:nvPr/>
        </p:nvSpPr>
        <p:spPr>
          <a:xfrm>
            <a:off x="5021525" y="1879236"/>
            <a:ext cx="205210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Intelligent workload management</a:t>
            </a:r>
          </a:p>
        </p:txBody>
      </p:sp>
      <p:sp>
        <p:nvSpPr>
          <p:cNvPr id="38" name="TextBox 37">
            <a:extLst>
              <a:ext uri="{FF2B5EF4-FFF2-40B4-BE49-F238E27FC236}">
                <a16:creationId xmlns:a16="http://schemas.microsoft.com/office/drawing/2014/main" id="{C17E3278-47D0-449B-8D29-7381A135B931}"/>
              </a:ext>
            </a:extLst>
          </p:cNvPr>
          <p:cNvSpPr txBox="1"/>
          <p:nvPr/>
        </p:nvSpPr>
        <p:spPr>
          <a:xfrm>
            <a:off x="5021528" y="4434757"/>
            <a:ext cx="2052101" cy="1246495"/>
          </a:xfrm>
          <a:prstGeom prst="rect">
            <a:avLst/>
          </a:prstGeom>
          <a:noFill/>
        </p:spPr>
        <p:txBody>
          <a:bodyPr wrap="square" lIns="91440" tIns="45720" rIns="91440" bIns="45720" rtlCol="0" anchor="t">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Separation of compute and storage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solidFill>
                  <a:srgbClr val="000000"/>
                </a:solidFill>
                <a:effectLst/>
                <a:uLnTx/>
                <a:uFillTx/>
                <a:latin typeface="Segoe UI"/>
                <a:ea typeface="+mn-ea"/>
                <a:cs typeface="+mn-cs"/>
              </a:rPr>
              <a:t>Prioritize resources for the most valuable workloads</a:t>
            </a:r>
            <a:endParaRPr kumimoji="0" lang="en-US" sz="1400" b="0" i="0" u="none" strike="noStrike" kern="1200" cap="none" normalizeH="0" baseline="0" noProof="0">
              <a:ln>
                <a:noFill/>
              </a:ln>
              <a:solidFill>
                <a:srgbClr val="000000"/>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5915DDA-26CB-4429-B3ED-4A3E0BC3003E}"/>
              </a:ext>
            </a:extLst>
          </p:cNvPr>
          <p:cNvSpPr/>
          <p:nvPr/>
        </p:nvSpPr>
        <p:spPr>
          <a:xfrm>
            <a:off x="9714139" y="1896359"/>
            <a:ext cx="2220195"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Developer </a:t>
            </a:r>
            <a:r>
              <a:rPr lang="en-US" sz="1600" spc="-50">
                <a:solidFill>
                  <a:schemeClr val="tx2"/>
                </a:solidFill>
                <a:latin typeface="Segoe UI Semibold" panose="020B0702040204020203" pitchFamily="34" charset="0"/>
                <a:cs typeface="Segoe UI Semibold" panose="020B0702040204020203" pitchFamily="34" charset="0"/>
              </a:rPr>
              <a:t>productivity</a:t>
            </a:r>
            <a:endParaRPr kumimoji="0" lang="en-US" sz="1600" b="0" i="0" u="none" strike="noStrike" kern="1200" cap="none" spc="-50" normalizeH="0" baseline="0" noProof="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90B4B3C4-72AD-4EFC-A38F-00B4CF699572}"/>
              </a:ext>
            </a:extLst>
          </p:cNvPr>
          <p:cNvSpPr txBox="1"/>
          <p:nvPr/>
        </p:nvSpPr>
        <p:spPr>
          <a:xfrm>
            <a:off x="9673669" y="4434757"/>
            <a:ext cx="2133044" cy="1323439"/>
          </a:xfrm>
          <a:prstGeom prst="rect">
            <a:avLst/>
          </a:prstGeom>
          <a:noFill/>
        </p:spPr>
        <p:txBody>
          <a:bodyPr wrap="square" lIns="91440" tIns="45720" rIns="91440" bIns="45720"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Enterprise class application lifecycle management</a:t>
            </a:r>
          </a:p>
          <a:p>
            <a:pPr marL="0" marR="0" lvl="0" indent="0" defTabSz="914400" rtl="0" eaLnBrk="1" fontAlgn="auto" latinLnBrk="0" hangingPunct="1">
              <a:lnSpc>
                <a:spcPct val="100000"/>
              </a:lnSpc>
              <a:spcBef>
                <a:spcPts val="0"/>
              </a:spcBef>
              <a:spcAft>
                <a:spcPts val="600"/>
              </a:spcAft>
              <a:buClrTx/>
              <a:buSzTx/>
              <a:buFontTx/>
              <a:buNone/>
              <a:tabLst/>
              <a:defRPr/>
            </a:pPr>
            <a:endParaRPr lang="en-US" sz="1400">
              <a:gradFill>
                <a:gsLst>
                  <a:gs pos="2917">
                    <a:prstClr val="black"/>
                  </a:gs>
                  <a:gs pos="30000">
                    <a:prstClr val="black"/>
                  </a:gs>
                </a:gsLst>
                <a:lin ang="5400000" scaled="0"/>
              </a:gradFill>
              <a:latin typeface="Segoe UI"/>
            </a:endParaRPr>
          </a:p>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0ADC63CA-E9F7-4964-8160-C620B9B1F826}"/>
              </a:ext>
            </a:extLst>
          </p:cNvPr>
          <p:cNvSpPr/>
          <p:nvPr/>
        </p:nvSpPr>
        <p:spPr>
          <a:xfrm>
            <a:off x="7368899" y="1896359"/>
            <a:ext cx="2052106"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Data flexibility</a:t>
            </a:r>
          </a:p>
        </p:txBody>
      </p:sp>
      <p:sp>
        <p:nvSpPr>
          <p:cNvPr id="39" name="TextBox 38">
            <a:extLst>
              <a:ext uri="{FF2B5EF4-FFF2-40B4-BE49-F238E27FC236}">
                <a16:creationId xmlns:a16="http://schemas.microsoft.com/office/drawing/2014/main" id="{6552C327-E94C-45F5-B232-64C2970E1921}"/>
              </a:ext>
            </a:extLst>
          </p:cNvPr>
          <p:cNvSpPr txBox="1"/>
          <p:nvPr/>
        </p:nvSpPr>
        <p:spPr>
          <a:xfrm>
            <a:off x="7368902" y="4418641"/>
            <a:ext cx="2182730" cy="1031051"/>
          </a:xfrm>
          <a:prstGeom prst="rect">
            <a:avLst/>
          </a:prstGeom>
          <a:noFill/>
        </p:spPr>
        <p:txBody>
          <a:bodyPr wrap="square" lIns="91440" tIns="45720" rIns="91440" bIns="45720" rtlCol="0">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Query directly over the Data Lake</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normalizeH="0" baseline="0" noProof="0">
                <a:ln>
                  <a:noFill/>
                </a:ln>
                <a:gradFill>
                  <a:gsLst>
                    <a:gs pos="2917">
                      <a:prstClr val="black"/>
                    </a:gs>
                    <a:gs pos="30000">
                      <a:prstClr val="black"/>
                    </a:gs>
                  </a:gsLst>
                  <a:lin ang="5400000" scaled="0"/>
                </a:gradFill>
                <a:effectLst/>
                <a:uLnTx/>
                <a:uFillTx/>
                <a:latin typeface="Segoe UI"/>
                <a:ea typeface="+mn-ea"/>
                <a:cs typeface="+mn-cs"/>
              </a:rPr>
              <a:t>Support for structured and semi-structured data</a:t>
            </a:r>
          </a:p>
        </p:txBody>
      </p:sp>
      <p:sp>
        <p:nvSpPr>
          <p:cNvPr id="26" name="TextBox 25">
            <a:extLst>
              <a:ext uri="{FF2B5EF4-FFF2-40B4-BE49-F238E27FC236}">
                <a16:creationId xmlns:a16="http://schemas.microsoft.com/office/drawing/2014/main" id="{04ACB814-CADD-403E-81A4-6432AA58C8A9}"/>
              </a:ext>
            </a:extLst>
          </p:cNvPr>
          <p:cNvSpPr txBox="1"/>
          <p:nvPr/>
        </p:nvSpPr>
        <p:spPr>
          <a:xfrm>
            <a:off x="434975" y="6696800"/>
            <a:ext cx="138980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lumMod val="65000"/>
                  </a:srgbClr>
                </a:solidFill>
                <a:effectLst/>
                <a:uLnTx/>
                <a:uFillTx/>
                <a:latin typeface="Segoe UI"/>
                <a:ea typeface="+mn-ea"/>
                <a:cs typeface="+mn-cs"/>
              </a:rPr>
              <a:t>Classified as Microsoft Confidential</a:t>
            </a:r>
          </a:p>
        </p:txBody>
      </p:sp>
      <p:sp>
        <p:nvSpPr>
          <p:cNvPr id="5" name="Title 4">
            <a:extLst>
              <a:ext uri="{FF2B5EF4-FFF2-40B4-BE49-F238E27FC236}">
                <a16:creationId xmlns:a16="http://schemas.microsoft.com/office/drawing/2014/main" id="{DD788B1C-554F-4FF4-BBC5-FDFA1BF6F9C2}"/>
              </a:ext>
            </a:extLst>
          </p:cNvPr>
          <p:cNvSpPr>
            <a:spLocks noGrp="1"/>
          </p:cNvSpPr>
          <p:nvPr>
            <p:ph type="title"/>
          </p:nvPr>
        </p:nvSpPr>
        <p:spPr/>
        <p:txBody>
          <a:bodyPr/>
          <a:lstStyle/>
          <a:p>
            <a:r>
              <a:rPr lang="en-US"/>
              <a:t>Azure SQL Data Warehouse</a:t>
            </a:r>
            <a:br>
              <a:rPr lang="en-US"/>
            </a:br>
            <a:br>
              <a:rPr lang="en-US" sz="1000"/>
            </a:br>
            <a:endParaRPr lang="en-US" sz="2800">
              <a:solidFill>
                <a:schemeClr val="tx1"/>
              </a:solidFill>
              <a:latin typeface="+mn-lt"/>
            </a:endParaRPr>
          </a:p>
        </p:txBody>
      </p:sp>
      <p:pic>
        <p:nvPicPr>
          <p:cNvPr id="37" name="Picture 36">
            <a:extLst>
              <a:ext uri="{FF2B5EF4-FFF2-40B4-BE49-F238E27FC236}">
                <a16:creationId xmlns:a16="http://schemas.microsoft.com/office/drawing/2014/main" id="{832AD87F-6DA6-461F-B42B-88807AD66A0D}"/>
              </a:ext>
            </a:extLst>
          </p:cNvPr>
          <p:cNvPicPr>
            <a:picLocks noChangeAspect="1"/>
          </p:cNvPicPr>
          <p:nvPr/>
        </p:nvPicPr>
        <p:blipFill>
          <a:blip r:embed="rId3"/>
          <a:stretch>
            <a:fillRect/>
          </a:stretch>
        </p:blipFill>
        <p:spPr>
          <a:xfrm>
            <a:off x="1119048" y="3103521"/>
            <a:ext cx="679602" cy="777240"/>
          </a:xfrm>
          <a:prstGeom prst="rect">
            <a:avLst/>
          </a:prstGeom>
        </p:spPr>
      </p:pic>
      <p:pic>
        <p:nvPicPr>
          <p:cNvPr id="46" name="Picture 45">
            <a:extLst>
              <a:ext uri="{FF2B5EF4-FFF2-40B4-BE49-F238E27FC236}">
                <a16:creationId xmlns:a16="http://schemas.microsoft.com/office/drawing/2014/main" id="{D8BB0C7B-A2CB-4401-A779-F23BDCAA7B7D}"/>
              </a:ext>
            </a:extLst>
          </p:cNvPr>
          <p:cNvPicPr>
            <a:picLocks noChangeAspect="1"/>
          </p:cNvPicPr>
          <p:nvPr/>
        </p:nvPicPr>
        <p:blipFill>
          <a:blip r:embed="rId4"/>
          <a:stretch>
            <a:fillRect/>
          </a:stretch>
        </p:blipFill>
        <p:spPr>
          <a:xfrm>
            <a:off x="3527800" y="2938582"/>
            <a:ext cx="656267" cy="1107118"/>
          </a:xfrm>
          <a:prstGeom prst="rect">
            <a:avLst/>
          </a:prstGeom>
        </p:spPr>
      </p:pic>
      <p:pic>
        <p:nvPicPr>
          <p:cNvPr id="53" name="Picture 52">
            <a:extLst>
              <a:ext uri="{FF2B5EF4-FFF2-40B4-BE49-F238E27FC236}">
                <a16:creationId xmlns:a16="http://schemas.microsoft.com/office/drawing/2014/main" id="{889291EB-55FC-4CE3-8886-112C6F3B2557}"/>
              </a:ext>
            </a:extLst>
          </p:cNvPr>
          <p:cNvPicPr>
            <a:picLocks noChangeAspect="1"/>
          </p:cNvPicPr>
          <p:nvPr/>
        </p:nvPicPr>
        <p:blipFill>
          <a:blip r:embed="rId5"/>
          <a:stretch>
            <a:fillRect/>
          </a:stretch>
        </p:blipFill>
        <p:spPr>
          <a:xfrm>
            <a:off x="7894256" y="3076481"/>
            <a:ext cx="775605" cy="831320"/>
          </a:xfrm>
          <a:prstGeom prst="rect">
            <a:avLst/>
          </a:prstGeom>
        </p:spPr>
      </p:pic>
      <p:pic>
        <p:nvPicPr>
          <p:cNvPr id="54" name="Picture 53">
            <a:extLst>
              <a:ext uri="{FF2B5EF4-FFF2-40B4-BE49-F238E27FC236}">
                <a16:creationId xmlns:a16="http://schemas.microsoft.com/office/drawing/2014/main" id="{601DD4F8-DEF2-4ADD-A5D6-6F7F0D0C221C}"/>
              </a:ext>
            </a:extLst>
          </p:cNvPr>
          <p:cNvPicPr>
            <a:picLocks noChangeAspect="1"/>
          </p:cNvPicPr>
          <p:nvPr/>
        </p:nvPicPr>
        <p:blipFill>
          <a:blip r:embed="rId6"/>
          <a:stretch>
            <a:fillRect/>
          </a:stretch>
        </p:blipFill>
        <p:spPr>
          <a:xfrm>
            <a:off x="10330990" y="3082941"/>
            <a:ext cx="818401" cy="818401"/>
          </a:xfrm>
          <a:prstGeom prst="rect">
            <a:avLst/>
          </a:prstGeom>
        </p:spPr>
      </p:pic>
      <p:pic>
        <p:nvPicPr>
          <p:cNvPr id="55" name="Picture 54">
            <a:extLst>
              <a:ext uri="{FF2B5EF4-FFF2-40B4-BE49-F238E27FC236}">
                <a16:creationId xmlns:a16="http://schemas.microsoft.com/office/drawing/2014/main" id="{7281F6AE-51A9-4E9E-9551-1A9525365FB6}"/>
              </a:ext>
            </a:extLst>
          </p:cNvPr>
          <p:cNvPicPr>
            <a:picLocks noChangeAspect="1"/>
          </p:cNvPicPr>
          <p:nvPr/>
        </p:nvPicPr>
        <p:blipFill>
          <a:blip r:embed="rId7"/>
          <a:stretch>
            <a:fillRect/>
          </a:stretch>
        </p:blipFill>
        <p:spPr>
          <a:xfrm>
            <a:off x="5570453" y="3116437"/>
            <a:ext cx="751409" cy="751409"/>
          </a:xfrm>
          <a:prstGeom prst="rect">
            <a:avLst/>
          </a:prstGeom>
        </p:spPr>
      </p:pic>
      <p:sp>
        <p:nvSpPr>
          <p:cNvPr id="24" name="Rectangle 23">
            <a:extLst>
              <a:ext uri="{FF2B5EF4-FFF2-40B4-BE49-F238E27FC236}">
                <a16:creationId xmlns:a16="http://schemas.microsoft.com/office/drawing/2014/main" id="{3344B1F7-9DAC-4813-B8C4-A9634A0B4976}"/>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SQL DW Overview &gt; Overview</a:t>
            </a:r>
          </a:p>
        </p:txBody>
      </p:sp>
    </p:spTree>
    <p:extLst>
      <p:ext uri="{BB962C8B-B14F-4D97-AF65-F5344CB8AC3E}">
        <p14:creationId xmlns:p14="http://schemas.microsoft.com/office/powerpoint/2010/main" val="38366754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869320" y="1181386"/>
            <a:ext cx="1124243" cy="1356385"/>
            <a:chOff x="3869005" y="1181066"/>
            <a:chExt cx="1124402" cy="1356577"/>
          </a:xfrm>
        </p:grpSpPr>
        <p:sp>
          <p:nvSpPr>
            <p:cNvPr id="10" name="Rectangle 378"/>
            <p:cNvSpPr>
              <a:spLocks noChangeArrowheads="1"/>
            </p:cNvSpPr>
            <p:nvPr/>
          </p:nvSpPr>
          <p:spPr bwMode="auto">
            <a:xfrm>
              <a:off x="3869005" y="1657975"/>
              <a:ext cx="65" cy="33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56885">
                <a:defRPr/>
              </a:pPr>
              <a:endParaRPr lang="en-US" altLang="en-US" sz="2206"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435189" y="2537769"/>
            <a:ext cx="3398257" cy="460673"/>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435189" y="2537769"/>
            <a:ext cx="1065819" cy="434333"/>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243572" y="2537769"/>
            <a:ext cx="1191617" cy="417659"/>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75685" y="2537771"/>
            <a:ext cx="3459504" cy="417842"/>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57777" y="3959177"/>
            <a:ext cx="7679871" cy="515505"/>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23" fontAlgn="base">
              <a:spcBef>
                <a:spcPct val="0"/>
              </a:spcBef>
              <a:spcAft>
                <a:spcPct val="0"/>
              </a:spcAft>
              <a:defRPr/>
            </a:pPr>
            <a:endParaRPr lang="en-US" sz="1961"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330146" y="2906160"/>
            <a:ext cx="1006599" cy="2302257"/>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Dist_DB_46</a:t>
              </a:r>
            </a:p>
            <a:p>
              <a:pPr defTabSz="914023" fontAlgn="base">
                <a:spcBef>
                  <a:spcPct val="0"/>
                </a:spcBef>
                <a:spcAft>
                  <a:spcPct val="0"/>
                </a:spcAft>
                <a:defRPr/>
              </a:pPr>
              <a:r>
                <a:rPr lang="en-US" sz="981" b="1" kern="0" dirty="0">
                  <a:solidFill>
                    <a:schemeClr val="tx1"/>
                  </a:solidFill>
                </a:rPr>
                <a:t>Dist_DB_47</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051478" y="2906160"/>
            <a:ext cx="1006599" cy="2302257"/>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Dist_DB_31</a:t>
              </a:r>
            </a:p>
            <a:p>
              <a:pPr defTabSz="914023" fontAlgn="base">
                <a:spcBef>
                  <a:spcPct val="0"/>
                </a:spcBef>
                <a:spcAft>
                  <a:spcPct val="0"/>
                </a:spcAft>
                <a:defRPr/>
              </a:pPr>
              <a:r>
                <a:rPr lang="en-US" sz="981" b="1" kern="0" dirty="0">
                  <a:solidFill>
                    <a:schemeClr val="tx1"/>
                  </a:solidFill>
                </a:rPr>
                <a:t>Dist_DB_32</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772809" y="2906160"/>
            <a:ext cx="1006599" cy="2302257"/>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Dist_DB_16</a:t>
              </a:r>
            </a:p>
            <a:p>
              <a:pPr defTabSz="914023" fontAlgn="base">
                <a:spcBef>
                  <a:spcPct val="0"/>
                </a:spcBef>
                <a:spcAft>
                  <a:spcPct val="0"/>
                </a:spcAft>
                <a:defRPr/>
              </a:pPr>
              <a:r>
                <a:rPr lang="en-US" sz="981" b="1" kern="0" dirty="0">
                  <a:solidFill>
                    <a:schemeClr val="tx1"/>
                  </a:solidFill>
                </a:rPr>
                <a:t>Dist_DB_17</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494140" y="2919338"/>
            <a:ext cx="1006599" cy="2302257"/>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56855">
                      <a:defRPr/>
                    </a:pPr>
                    <a:endParaRPr lang="en-IN" sz="1655"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4705" tIns="131765" rIns="164705" bIns="131765" rtlCol="0">
                <a:spAutoFit/>
              </a:bodyPr>
              <a:lstStyle/>
              <a:p>
                <a:pPr algn="ctr" defTabSz="839181" fontAlgn="base">
                  <a:lnSpc>
                    <a:spcPct val="90000"/>
                  </a:lnSpc>
                  <a:spcBef>
                    <a:spcPct val="0"/>
                  </a:spcBef>
                  <a:spcAft>
                    <a:spcPts val="539"/>
                  </a:spcAft>
                  <a:defRPr/>
                </a:pPr>
                <a:r>
                  <a:rPr lang="en-US" sz="1372"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t" anchorCtr="0" compatLnSpc="1">
              <a:prstTxWarp prst="textNoShape">
                <a:avLst/>
              </a:prstTxWarp>
            </a:bodyPr>
            <a:lstStyle/>
            <a:p>
              <a:pPr defTabSz="914023" fontAlgn="base">
                <a:spcBef>
                  <a:spcPct val="0"/>
                </a:spcBef>
                <a:spcAft>
                  <a:spcPct val="0"/>
                </a:spcAft>
                <a:defRPr/>
              </a:pPr>
              <a:br>
                <a:rPr lang="en-US" sz="981" b="1" kern="0" dirty="0">
                  <a:solidFill>
                    <a:schemeClr val="tx1"/>
                  </a:solidFill>
                </a:rPr>
              </a:br>
              <a:r>
                <a:rPr lang="en-US" sz="981" b="1" kern="0" dirty="0">
                  <a:solidFill>
                    <a:schemeClr val="tx1"/>
                  </a:solidFill>
                </a:rPr>
                <a:t>Dist_DB_1</a:t>
              </a:r>
            </a:p>
            <a:p>
              <a:pPr defTabSz="914023" fontAlgn="base">
                <a:spcBef>
                  <a:spcPct val="0"/>
                </a:spcBef>
                <a:spcAft>
                  <a:spcPct val="0"/>
                </a:spcAft>
                <a:defRPr/>
              </a:pPr>
              <a:r>
                <a:rPr lang="en-US" sz="981" b="1" kern="0" dirty="0">
                  <a:solidFill>
                    <a:schemeClr val="tx1"/>
                  </a:solidFill>
                </a:rPr>
                <a:t>Dist_DB_2</a:t>
              </a: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endParaRPr lang="en-US" sz="981" b="1" kern="0" dirty="0">
                <a:solidFill>
                  <a:schemeClr val="tx1"/>
                </a:solidFill>
              </a:endParaRPr>
            </a:p>
            <a:p>
              <a:pPr defTabSz="914023" fontAlgn="base">
                <a:spcBef>
                  <a:spcPct val="0"/>
                </a:spcBef>
                <a:spcAft>
                  <a:spcPct val="0"/>
                </a:spcAft>
                <a:defRPr/>
              </a:pPr>
              <a:r>
                <a:rPr lang="en-US" sz="98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4682" tIns="131745" rIns="164682" bIns="131745" numCol="1" spcCol="0" rtlCol="0" fromWordArt="0" anchor="t" anchorCtr="0" forceAA="0" compatLnSpc="1">
              <a:prstTxWarp prst="textNoShape">
                <a:avLst/>
              </a:prstTxWarp>
              <a:noAutofit/>
            </a:bodyPr>
            <a:lstStyle/>
            <a:p>
              <a:pPr algn="ctr" defTabSz="839570" fontAlgn="base">
                <a:lnSpc>
                  <a:spcPct val="90000"/>
                </a:lnSpc>
                <a:spcBef>
                  <a:spcPct val="0"/>
                </a:spcBef>
                <a:spcAft>
                  <a:spcPct val="0"/>
                </a:spcAft>
                <a:defRPr/>
              </a:pPr>
              <a:r>
                <a:rPr lang="en-IN" sz="98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79259" tIns="143407" rIns="179259" bIns="143407" rtlCol="0">
              <a:spAutoFit/>
            </a:bodyPr>
            <a:lstStyle/>
            <a:p>
              <a:pPr defTabSz="896308">
                <a:lnSpc>
                  <a:spcPct val="90000"/>
                </a:lnSpc>
                <a:spcAft>
                  <a:spcPts val="588"/>
                </a:spcAft>
                <a:defRPr/>
              </a:pPr>
              <a:r>
                <a:rPr lang="en-US" sz="1568"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048798" y="1956377"/>
            <a:ext cx="813095"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21" name="Rounded Rectangle 220"/>
          <p:cNvSpPr/>
          <p:nvPr/>
        </p:nvSpPr>
        <p:spPr>
          <a:xfrm>
            <a:off x="654421" y="3547277"/>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185" name="Rounded Rectangle 184"/>
          <p:cNvSpPr/>
          <p:nvPr/>
        </p:nvSpPr>
        <p:spPr>
          <a:xfrm>
            <a:off x="2933089" y="3534099"/>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11" name="Rounded Rectangle 210"/>
          <p:cNvSpPr/>
          <p:nvPr/>
        </p:nvSpPr>
        <p:spPr>
          <a:xfrm>
            <a:off x="5211759" y="3534099"/>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256" name="Rounded Rectangle 255"/>
          <p:cNvSpPr/>
          <p:nvPr/>
        </p:nvSpPr>
        <p:spPr>
          <a:xfrm>
            <a:off x="7490428" y="3534099"/>
            <a:ext cx="671978" cy="17357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56885">
              <a:defRPr/>
            </a:pPr>
            <a:r>
              <a:rPr lang="en-US" sz="984" b="1" kern="0" dirty="0">
                <a:solidFill>
                  <a:prstClr val="white"/>
                </a:solidFill>
                <a:latin typeface="Calibri" panose="020F0502020204030204"/>
              </a:rPr>
              <a:t>DMS</a:t>
            </a:r>
          </a:p>
        </p:txBody>
      </p:sp>
      <p:sp>
        <p:nvSpPr>
          <p:cNvPr id="109" name="Rounded Rectangle 108"/>
          <p:cNvSpPr/>
          <p:nvPr/>
        </p:nvSpPr>
        <p:spPr>
          <a:xfrm>
            <a:off x="8955645" y="2547746"/>
            <a:ext cx="2925665" cy="1188551"/>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78692">
              <a:defRPr/>
            </a:pPr>
            <a:r>
              <a:rPr lang="en-US" sz="1600" u="sng" kern="0" dirty="0">
                <a:solidFill>
                  <a:prstClr val="white"/>
                </a:solidFill>
                <a:latin typeface="Calibri" panose="020F0502020204030204"/>
              </a:rPr>
              <a:t>Compute </a:t>
            </a:r>
          </a:p>
          <a:p>
            <a:pPr algn="ctr" defTabSz="878692">
              <a:defRPr/>
            </a:pPr>
            <a:r>
              <a:rPr lang="en-US" sz="1600" kern="0" dirty="0">
                <a:solidFill>
                  <a:prstClr val="white"/>
                </a:solidFill>
                <a:latin typeface="Calibri" panose="020F0502020204030204"/>
              </a:rPr>
              <a:t>Handles query processing, ability to scale up/down</a:t>
            </a:r>
          </a:p>
        </p:txBody>
      </p:sp>
      <p:sp>
        <p:nvSpPr>
          <p:cNvPr id="111" name="Rounded Rectangle 110"/>
          <p:cNvSpPr/>
          <p:nvPr/>
        </p:nvSpPr>
        <p:spPr>
          <a:xfrm>
            <a:off x="8955645" y="1135992"/>
            <a:ext cx="2925665" cy="1188551"/>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78692">
              <a:defRPr/>
            </a:pPr>
            <a:r>
              <a:rPr lang="en-US" sz="1600" u="sng" kern="0" dirty="0">
                <a:solidFill>
                  <a:prstClr val="white"/>
                </a:solidFill>
                <a:latin typeface="Calibri" panose="020F0502020204030204"/>
              </a:rPr>
              <a:t>Control </a:t>
            </a:r>
          </a:p>
          <a:p>
            <a:pPr algn="ctr" defTabSz="878692">
              <a:defRPr/>
            </a:pPr>
            <a:r>
              <a:rPr lang="en-US" sz="1600"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8955645" y="3959500"/>
            <a:ext cx="2925665" cy="1188551"/>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78692">
              <a:defRPr/>
            </a:pPr>
            <a:r>
              <a:rPr lang="en-US" sz="1600" u="sng" kern="0" dirty="0">
                <a:solidFill>
                  <a:prstClr val="white"/>
                </a:solidFill>
              </a:rPr>
              <a:t>DMS: </a:t>
            </a:r>
            <a:r>
              <a:rPr lang="en-US" sz="1600" u="sng" kern="0" dirty="0">
                <a:solidFill>
                  <a:prstClr val="white"/>
                </a:solidFill>
                <a:latin typeface="Calibri" panose="020F0502020204030204"/>
              </a:rPr>
              <a:t>Data Movement Services</a:t>
            </a:r>
          </a:p>
          <a:p>
            <a:pPr algn="ctr" defTabSz="878692">
              <a:defRPr/>
            </a:pPr>
            <a:r>
              <a:rPr lang="en-US" sz="1600"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6482" y="5402109"/>
            <a:ext cx="8529503" cy="1388485"/>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8955645" y="5371254"/>
            <a:ext cx="2925665" cy="1188551"/>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78692">
              <a:defRPr/>
            </a:pPr>
            <a:r>
              <a:rPr lang="en-US" sz="1600" u="sng" kern="0" dirty="0">
                <a:solidFill>
                  <a:prstClr val="white"/>
                </a:solidFill>
              </a:rPr>
              <a:t>Storage</a:t>
            </a:r>
            <a:endParaRPr lang="en-US" sz="1600" u="sng" kern="0" dirty="0">
              <a:solidFill>
                <a:prstClr val="white"/>
              </a:solidFill>
              <a:latin typeface="Calibri" panose="020F0502020204030204"/>
            </a:endParaRPr>
          </a:p>
          <a:p>
            <a:pPr algn="ctr" defTabSz="878692">
              <a:defRPr/>
            </a:pPr>
            <a:r>
              <a:rPr lang="en-US" sz="1600"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996692" y="1675505"/>
            <a:ext cx="10198617" cy="1941181"/>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solidFill>
                  <a:schemeClr val="tx1"/>
                </a:solidFill>
                <a:ea typeface="Segoe UI" pitchFamily="34" charset="0"/>
                <a:cs typeface="Segoe UI" pitchFamily="34" charset="0"/>
              </a:endParaRPr>
            </a:p>
          </p:txBody>
        </p:sp>
        <p:sp>
          <p:nvSpPr>
            <p:cNvPr id="216" name="Compute Text"/>
            <p:cNvSpPr txBox="1"/>
            <p:nvPr/>
          </p:nvSpPr>
          <p:spPr>
            <a:xfrm rot="16200000">
              <a:off x="774403" y="2522963"/>
              <a:ext cx="1517302"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Compute</a:t>
              </a:r>
            </a:p>
          </p:txBody>
        </p:sp>
      </p:grpSp>
      <p:grpSp>
        <p:nvGrpSpPr>
          <p:cNvPr id="2" name="Storage Set"/>
          <p:cNvGrpSpPr/>
          <p:nvPr/>
        </p:nvGrpSpPr>
        <p:grpSpPr>
          <a:xfrm>
            <a:off x="1049903" y="3781914"/>
            <a:ext cx="10198617" cy="28232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224635" y="4983509"/>
              <a:ext cx="2526787"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300489" y="2747644"/>
            <a:ext cx="764842" cy="764842"/>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474305" y="2747644"/>
            <a:ext cx="764842" cy="764842"/>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648120" y="2747644"/>
            <a:ext cx="764842" cy="764842"/>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21935" y="2747644"/>
            <a:ext cx="764842" cy="764842"/>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1995752" y="2747644"/>
            <a:ext cx="764842" cy="764842"/>
          </a:xfrm>
          <a:prstGeom prst="rect">
            <a:avLst/>
          </a:prstGeom>
          <a:ln>
            <a:noFill/>
          </a:ln>
        </p:spPr>
      </p:pic>
      <p:grpSp>
        <p:nvGrpSpPr>
          <p:cNvPr id="6" name="Control Set"/>
          <p:cNvGrpSpPr/>
          <p:nvPr/>
        </p:nvGrpSpPr>
        <p:grpSpPr>
          <a:xfrm>
            <a:off x="5713581" y="1735023"/>
            <a:ext cx="2211795" cy="764842"/>
            <a:chOff x="5828092" y="1769070"/>
            <a:chExt cx="225646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292012"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250866" y="256916"/>
            <a:ext cx="1291625" cy="1253362"/>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4302"/>
                <a:ext cx="167887" cy="135013"/>
              </a:xfrm>
              <a:prstGeom prst="rect">
                <a:avLst/>
              </a:prstGeom>
            </p:spPr>
            <p:txBody>
              <a:bodyPr wrap="none" lIns="0" tIns="0" rIns="0" bIns="0" anchor="ctr">
                <a:spAutoFit/>
              </a:bodyPr>
              <a:lstStyle/>
              <a:p>
                <a:r>
                  <a:rPr lang="en-US" sz="1600" b="1" spc="-50" dirty="0">
                    <a:solidFill>
                      <a:prstClr val="white"/>
                    </a:solidFill>
                  </a:rPr>
                  <a:t>SQL</a:t>
                </a:r>
                <a:endParaRPr lang="en-US" sz="2000" b="1" spc="-50"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250866" y="256916"/>
            <a:ext cx="1291625" cy="1253362"/>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grpSp>
          <p:sp>
            <p:nvSpPr>
              <p:cNvPr id="92" name="Rectangle 91"/>
              <p:cNvSpPr/>
              <p:nvPr/>
            </p:nvSpPr>
            <p:spPr>
              <a:xfrm>
                <a:off x="5998859" y="4724302"/>
                <a:ext cx="167887" cy="135013"/>
              </a:xfrm>
              <a:prstGeom prst="rect">
                <a:avLst/>
              </a:prstGeom>
            </p:spPr>
            <p:txBody>
              <a:bodyPr wrap="none" lIns="0" tIns="0" rIns="0" bIns="0" anchor="ctr">
                <a:spAutoFit/>
              </a:bodyPr>
              <a:lstStyle/>
              <a:p>
                <a:r>
                  <a:rPr lang="en-US" sz="1600" b="1" spc="-50" dirty="0">
                    <a:solidFill>
                      <a:prstClr val="white"/>
                    </a:solidFill>
                  </a:rPr>
                  <a:t>SQL</a:t>
                </a:r>
                <a:endParaRPr lang="en-US" sz="2000" b="1" spc="-50"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996692" y="1675505"/>
            <a:ext cx="10198617" cy="1941181"/>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74403" y="2522963"/>
              <a:ext cx="1517302"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431410" y="2747644"/>
            <a:ext cx="764842" cy="764842"/>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605227" y="2747644"/>
            <a:ext cx="764842" cy="764842"/>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779041" y="2747644"/>
            <a:ext cx="764842" cy="764842"/>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6952858" y="2747644"/>
            <a:ext cx="764842" cy="764842"/>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126672" y="2747644"/>
            <a:ext cx="764842" cy="764842"/>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300489" y="2747644"/>
            <a:ext cx="764842" cy="764842"/>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474305" y="2747644"/>
            <a:ext cx="764842" cy="764842"/>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648120" y="2747644"/>
            <a:ext cx="764842" cy="764842"/>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21935" y="2747644"/>
            <a:ext cx="764842" cy="764842"/>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1995752" y="2747644"/>
            <a:ext cx="764842" cy="764842"/>
          </a:xfrm>
          <a:prstGeom prst="rect">
            <a:avLst/>
          </a:prstGeom>
          <a:solidFill>
            <a:schemeClr val="tx2"/>
          </a:solidFill>
        </p:spPr>
      </p:pic>
      <p:grpSp>
        <p:nvGrpSpPr>
          <p:cNvPr id="6" name="Control Set"/>
          <p:cNvGrpSpPr/>
          <p:nvPr/>
        </p:nvGrpSpPr>
        <p:grpSpPr>
          <a:xfrm>
            <a:off x="5713581" y="1735023"/>
            <a:ext cx="2211795" cy="764842"/>
            <a:chOff x="5828092" y="1769070"/>
            <a:chExt cx="225646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292012" cy="627904"/>
            </a:xfrm>
            <a:prstGeom prst="rect">
              <a:avLst/>
            </a:prstGeom>
            <a:grpFill/>
          </p:spPr>
          <p:txBody>
            <a:bodyPr wrap="none" lIns="179259" tIns="143407" rIns="179259" bIns="143407" rtlCol="0">
              <a:spAutoFit/>
            </a:bodyPr>
            <a:lstStyle/>
            <a:p>
              <a:pPr>
                <a:lnSpc>
                  <a:spcPct val="90000"/>
                </a:lnSpc>
                <a:spcAft>
                  <a:spcPts val="588"/>
                </a:spcAft>
              </a:pPr>
              <a:r>
                <a:rPr lang="en-GB" sz="2353" dirty="0">
                  <a:solidFill>
                    <a:schemeClr val="bg1"/>
                  </a:solidFill>
                </a:rPr>
                <a:t>Control</a:t>
              </a:r>
            </a:p>
          </p:txBody>
        </p:sp>
      </p:grpSp>
      <p:grpSp>
        <p:nvGrpSpPr>
          <p:cNvPr id="2" name="Storage Set"/>
          <p:cNvGrpSpPr/>
          <p:nvPr/>
        </p:nvGrpSpPr>
        <p:grpSpPr>
          <a:xfrm>
            <a:off x="1049903" y="3781914"/>
            <a:ext cx="10198617" cy="28232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224635" y="4983509"/>
              <a:ext cx="2526787"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250866" y="256916"/>
            <a:ext cx="1291625" cy="1253362"/>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grpSp>
          <p:sp>
            <p:nvSpPr>
              <p:cNvPr id="91" name="Rectangle 90"/>
              <p:cNvSpPr/>
              <p:nvPr/>
            </p:nvSpPr>
            <p:spPr>
              <a:xfrm>
                <a:off x="5998859" y="4724302"/>
                <a:ext cx="167887" cy="135013"/>
              </a:xfrm>
              <a:prstGeom prst="rect">
                <a:avLst/>
              </a:prstGeom>
            </p:spPr>
            <p:txBody>
              <a:bodyPr wrap="none" lIns="0" tIns="0" rIns="0" bIns="0" anchor="ctr">
                <a:spAutoFit/>
              </a:bodyPr>
              <a:lstStyle/>
              <a:p>
                <a:r>
                  <a:rPr lang="en-US" sz="1600" b="1" spc="-50" dirty="0">
                    <a:solidFill>
                      <a:prstClr val="white"/>
                    </a:solidFill>
                  </a:rPr>
                  <a:t>SQL</a:t>
                </a:r>
                <a:endParaRPr lang="en-US" sz="2000" b="1" spc="-50"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996692" y="1675505"/>
            <a:ext cx="10198617" cy="1941181"/>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74403" y="2522963"/>
              <a:ext cx="1517302" cy="627904"/>
            </a:xfrm>
            <a:prstGeom prst="rect">
              <a:avLst/>
            </a:prstGeom>
            <a:grp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648120" y="2747644"/>
            <a:ext cx="764842" cy="764842"/>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21935" y="2747644"/>
            <a:ext cx="764842" cy="764842"/>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1995752" y="2747644"/>
            <a:ext cx="764842" cy="764842"/>
          </a:xfrm>
          <a:prstGeom prst="rect">
            <a:avLst/>
          </a:prstGeom>
          <a:solidFill>
            <a:schemeClr val="tx2"/>
          </a:solidFill>
        </p:spPr>
      </p:pic>
      <p:grpSp>
        <p:nvGrpSpPr>
          <p:cNvPr id="6" name="Control Set"/>
          <p:cNvGrpSpPr/>
          <p:nvPr/>
        </p:nvGrpSpPr>
        <p:grpSpPr>
          <a:xfrm>
            <a:off x="5713581" y="1735023"/>
            <a:ext cx="2211795" cy="764842"/>
            <a:chOff x="5828092" y="1769070"/>
            <a:chExt cx="225646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292012" cy="627904"/>
            </a:xfrm>
            <a:prstGeom prst="rect">
              <a:avLst/>
            </a:prstGeom>
            <a:grpFill/>
          </p:spPr>
          <p:txBody>
            <a:bodyPr wrap="none" lIns="179259" tIns="143407" rIns="179259" bIns="143407" rtlCol="0">
              <a:spAutoFit/>
            </a:bodyPr>
            <a:lstStyle/>
            <a:p>
              <a:pPr>
                <a:lnSpc>
                  <a:spcPct val="90000"/>
                </a:lnSpc>
                <a:spcAft>
                  <a:spcPts val="588"/>
                </a:spcAft>
              </a:pPr>
              <a:r>
                <a:rPr lang="en-GB" sz="2353" dirty="0">
                  <a:solidFill>
                    <a:schemeClr val="bg1"/>
                  </a:solidFill>
                </a:rPr>
                <a:t>Control</a:t>
              </a:r>
            </a:p>
          </p:txBody>
        </p:sp>
      </p:grpSp>
      <p:grpSp>
        <p:nvGrpSpPr>
          <p:cNvPr id="2" name="Storage Set"/>
          <p:cNvGrpSpPr/>
          <p:nvPr/>
        </p:nvGrpSpPr>
        <p:grpSpPr>
          <a:xfrm>
            <a:off x="1049903" y="3781914"/>
            <a:ext cx="10198617" cy="28232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224635" y="4983509"/>
              <a:ext cx="2526787"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250866" y="256916"/>
            <a:ext cx="1291625" cy="1253362"/>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1427" tIns="45713" rIns="91427" bIns="45713" numCol="1" anchor="ctr" anchorCtr="0" compatLnSpc="1">
                  <a:prstTxWarp prst="textNoShape">
                    <a:avLst/>
                  </a:prstTxWarp>
                </a:bodyPr>
                <a:lstStyle/>
                <a:p>
                  <a:endParaRPr lang="en-US" sz="4000">
                    <a:solidFill>
                      <a:prstClr val="black"/>
                    </a:solidFill>
                  </a:endParaRPr>
                </a:p>
              </p:txBody>
            </p:sp>
          </p:grpSp>
          <p:sp>
            <p:nvSpPr>
              <p:cNvPr id="92" name="Rectangle 91"/>
              <p:cNvSpPr/>
              <p:nvPr/>
            </p:nvSpPr>
            <p:spPr>
              <a:xfrm>
                <a:off x="5998859" y="4724302"/>
                <a:ext cx="167887" cy="135013"/>
              </a:xfrm>
              <a:prstGeom prst="rect">
                <a:avLst/>
              </a:prstGeom>
            </p:spPr>
            <p:txBody>
              <a:bodyPr wrap="none" lIns="0" tIns="0" rIns="0" bIns="0" anchor="ctr">
                <a:spAutoFit/>
              </a:bodyPr>
              <a:lstStyle/>
              <a:p>
                <a:r>
                  <a:rPr lang="en-US" sz="1600" b="1" spc="-50" dirty="0">
                    <a:solidFill>
                      <a:prstClr val="white"/>
                    </a:solidFill>
                  </a:rPr>
                  <a:t>SQL</a:t>
                </a:r>
                <a:endParaRPr lang="en-US" sz="2000" b="1" spc="-50"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996692" y="1675505"/>
            <a:ext cx="10198617" cy="1941181"/>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74403" y="2522963"/>
                <a:ext cx="1517302"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256146" cy="780179"/>
              <a:chOff x="5828092" y="1769070"/>
              <a:chExt cx="225646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292012" cy="627904"/>
              </a:xfrm>
              <a:prstGeom prst="rect">
                <a:avLst/>
              </a:prstGeom>
              <a:grpFill/>
            </p:spPr>
            <p:txBody>
              <a:bodyPr wrap="none" lIns="179259" tIns="143407" rIns="179259" bIns="143407" rtlCol="0">
                <a:spAutoFit/>
              </a:bodyPr>
              <a:lstStyle/>
              <a:p>
                <a:pPr>
                  <a:lnSpc>
                    <a:spcPct val="90000"/>
                  </a:lnSpc>
                  <a:spcAft>
                    <a:spcPts val="588"/>
                  </a:spcAft>
                </a:pPr>
                <a:r>
                  <a:rPr lang="en-GB" sz="2353" dirty="0">
                    <a:solidFill>
                      <a:schemeClr val="bg1"/>
                    </a:solidFill>
                  </a:rPr>
                  <a:t>Control</a:t>
                </a:r>
              </a:p>
            </p:txBody>
          </p:sp>
        </p:grpSp>
      </p:grpSp>
      <p:grpSp>
        <p:nvGrpSpPr>
          <p:cNvPr id="2" name="Storage Set"/>
          <p:cNvGrpSpPr/>
          <p:nvPr/>
        </p:nvGrpSpPr>
        <p:grpSpPr>
          <a:xfrm>
            <a:off x="1049903" y="3781914"/>
            <a:ext cx="10198617" cy="2823299"/>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224635" y="4983509"/>
              <a:ext cx="2526787" cy="627904"/>
            </a:xfrm>
            <a:prstGeom prst="rect">
              <a:avLst/>
            </a:prstGeom>
            <a:noFill/>
            <a:ln>
              <a:noFill/>
            </a:ln>
          </p:spPr>
          <p:txBody>
            <a:bodyPr wrap="none" lIns="179259" tIns="143407" rIns="179259" bIns="143407" rtlCol="0">
              <a:spAutoFit/>
            </a:bodyPr>
            <a:lstStyle/>
            <a:p>
              <a:pPr>
                <a:lnSpc>
                  <a:spcPct val="90000"/>
                </a:lnSpc>
                <a:spcAft>
                  <a:spcPts val="588"/>
                </a:spcAft>
              </a:pPr>
              <a:r>
                <a:rPr lang="en-GB" sz="2353"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467080" y="726004"/>
            <a:ext cx="1257843" cy="959038"/>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760592" y="2425291"/>
            <a:ext cx="6670817" cy="630199"/>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760593" y="2425291"/>
            <a:ext cx="6670816" cy="630199"/>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071505" y="3429000"/>
            <a:ext cx="7759599" cy="2551793"/>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54231" y="3429000"/>
            <a:ext cx="7759599" cy="2557969"/>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469773" y="715249"/>
            <a:ext cx="1259757" cy="959038"/>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5E44-A301-45B9-89FC-4D14971BF458}"/>
              </a:ext>
            </a:extLst>
          </p:cNvPr>
          <p:cNvSpPr>
            <a:spLocks noGrp="1"/>
          </p:cNvSpPr>
          <p:nvPr>
            <p:ph type="title"/>
          </p:nvPr>
        </p:nvSpPr>
        <p:spPr>
          <a:xfrm>
            <a:off x="269242" y="-7294"/>
            <a:ext cx="11655840" cy="899537"/>
          </a:xfrm>
        </p:spPr>
        <p:txBody>
          <a:bodyPr/>
          <a:lstStyle/>
          <a:p>
            <a:r>
              <a:rPr lang="en-US" sz="4313"/>
              <a:t>Reason for a Data Lake</a:t>
            </a:r>
          </a:p>
        </p:txBody>
      </p:sp>
      <p:grpSp>
        <p:nvGrpSpPr>
          <p:cNvPr id="24" name="Group 23">
            <a:extLst>
              <a:ext uri="{FF2B5EF4-FFF2-40B4-BE49-F238E27FC236}">
                <a16:creationId xmlns:a16="http://schemas.microsoft.com/office/drawing/2014/main" id="{0DAE681D-0A17-440D-80F3-17B5E46A9EF2}"/>
              </a:ext>
            </a:extLst>
          </p:cNvPr>
          <p:cNvGrpSpPr/>
          <p:nvPr/>
        </p:nvGrpSpPr>
        <p:grpSpPr>
          <a:xfrm>
            <a:off x="3250942" y="6033428"/>
            <a:ext cx="5603817" cy="757165"/>
            <a:chOff x="3341983" y="5971394"/>
            <a:chExt cx="5716185" cy="772348"/>
          </a:xfrm>
        </p:grpSpPr>
        <p:sp>
          <p:nvSpPr>
            <p:cNvPr id="3" name="Flowchart: Magnetic Disk 2">
              <a:extLst>
                <a:ext uri="{FF2B5EF4-FFF2-40B4-BE49-F238E27FC236}">
                  <a16:creationId xmlns:a16="http://schemas.microsoft.com/office/drawing/2014/main" id="{E4864654-8693-485F-A7D2-F8E8E45C3C8C}"/>
                </a:ext>
              </a:extLst>
            </p:cNvPr>
            <p:cNvSpPr/>
            <p:nvPr/>
          </p:nvSpPr>
          <p:spPr bwMode="auto">
            <a:xfrm>
              <a:off x="3341983" y="5971394"/>
              <a:ext cx="5716185" cy="726268"/>
            </a:xfrm>
            <a:prstGeom prst="flowChartMagneticDisk">
              <a:avLst/>
            </a:prstGeom>
            <a:solidFill>
              <a:schemeClr val="bg2">
                <a:lumMod val="20000"/>
                <a:lumOff val="8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32F23DF4-5FD1-436D-9BC0-C36957BBE3A1}"/>
                </a:ext>
              </a:extLst>
            </p:cNvPr>
            <p:cNvSpPr txBox="1"/>
            <p:nvPr/>
          </p:nvSpPr>
          <p:spPr>
            <a:xfrm>
              <a:off x="3475037" y="6198977"/>
              <a:ext cx="5583130"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Structured Data (Big V)</a:t>
              </a:r>
            </a:p>
          </p:txBody>
        </p:sp>
      </p:grpSp>
      <p:grpSp>
        <p:nvGrpSpPr>
          <p:cNvPr id="29" name="Group 28">
            <a:extLst>
              <a:ext uri="{FF2B5EF4-FFF2-40B4-BE49-F238E27FC236}">
                <a16:creationId xmlns:a16="http://schemas.microsoft.com/office/drawing/2014/main" id="{EBE555B2-5C52-44AF-9AC8-86447556F77D}"/>
              </a:ext>
            </a:extLst>
          </p:cNvPr>
          <p:cNvGrpSpPr/>
          <p:nvPr/>
        </p:nvGrpSpPr>
        <p:grpSpPr>
          <a:xfrm>
            <a:off x="3250940" y="5393770"/>
            <a:ext cx="5603818" cy="903436"/>
            <a:chOff x="3316128" y="5501430"/>
            <a:chExt cx="5716186" cy="921552"/>
          </a:xfrm>
        </p:grpSpPr>
        <p:sp>
          <p:nvSpPr>
            <p:cNvPr id="7" name="Flowchart: Magnetic Disk 6">
              <a:extLst>
                <a:ext uri="{FF2B5EF4-FFF2-40B4-BE49-F238E27FC236}">
                  <a16:creationId xmlns:a16="http://schemas.microsoft.com/office/drawing/2014/main" id="{68903328-E715-40B1-AE65-213E8272E750}"/>
                </a:ext>
              </a:extLst>
            </p:cNvPr>
            <p:cNvSpPr/>
            <p:nvPr/>
          </p:nvSpPr>
          <p:spPr bwMode="auto">
            <a:xfrm>
              <a:off x="3316129" y="5501430"/>
              <a:ext cx="5716185" cy="921552"/>
            </a:xfrm>
            <a:prstGeom prst="flowChartMagneticDisk">
              <a:avLst/>
            </a:prstGeom>
            <a:solidFill>
              <a:schemeClr val="bg2">
                <a:lumMod val="40000"/>
                <a:lumOff val="60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6118F2EF-564D-468B-A3BE-7938EAEBBE26}"/>
                </a:ext>
              </a:extLst>
            </p:cNvPr>
            <p:cNvSpPr txBox="1"/>
            <p:nvPr/>
          </p:nvSpPr>
          <p:spPr>
            <a:xfrm>
              <a:off x="3316128" y="5783262"/>
              <a:ext cx="5716185" cy="544765"/>
            </a:xfrm>
            <a:prstGeom prst="rect">
              <a:avLst/>
            </a:prstGeom>
            <a:no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Just in-case data</a:t>
              </a:r>
            </a:p>
          </p:txBody>
        </p:sp>
      </p:grpSp>
      <p:grpSp>
        <p:nvGrpSpPr>
          <p:cNvPr id="9" name="Group 8">
            <a:extLst>
              <a:ext uri="{FF2B5EF4-FFF2-40B4-BE49-F238E27FC236}">
                <a16:creationId xmlns:a16="http://schemas.microsoft.com/office/drawing/2014/main" id="{9116988D-F9B6-44A4-A267-DB6C31BABA23}"/>
              </a:ext>
            </a:extLst>
          </p:cNvPr>
          <p:cNvGrpSpPr/>
          <p:nvPr/>
        </p:nvGrpSpPr>
        <p:grpSpPr>
          <a:xfrm>
            <a:off x="3250940" y="4734943"/>
            <a:ext cx="5603818" cy="964647"/>
            <a:chOff x="3361328" y="5326062"/>
            <a:chExt cx="5716186" cy="914400"/>
          </a:xfrm>
          <a:solidFill>
            <a:schemeClr val="bg2">
              <a:lumMod val="60000"/>
              <a:lumOff val="40000"/>
            </a:schemeClr>
          </a:solidFill>
        </p:grpSpPr>
        <p:sp>
          <p:nvSpPr>
            <p:cNvPr id="10" name="Flowchart: Magnetic Disk 9">
              <a:extLst>
                <a:ext uri="{FF2B5EF4-FFF2-40B4-BE49-F238E27FC236}">
                  <a16:creationId xmlns:a16="http://schemas.microsoft.com/office/drawing/2014/main" id="{C6CCA8A3-6BE2-4498-A733-75732A0C3847}"/>
                </a:ext>
              </a:extLst>
            </p:cNvPr>
            <p:cNvSpPr/>
            <p:nvPr/>
          </p:nvSpPr>
          <p:spPr bwMode="auto">
            <a:xfrm>
              <a:off x="3361329" y="532606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96087C44-8D74-40BE-A0E6-118442DCC74A}"/>
                </a:ext>
              </a:extLst>
            </p:cNvPr>
            <p:cNvSpPr txBox="1"/>
            <p:nvPr/>
          </p:nvSpPr>
          <p:spPr>
            <a:xfrm>
              <a:off x="3361328" y="5735663"/>
              <a:ext cx="5716185" cy="501709"/>
            </a:xfrm>
            <a:prstGeom prst="rect">
              <a:avLst/>
            </a:prstGeom>
            <a:grpFill/>
          </p:spPr>
          <p:txBody>
            <a:bodyPr wrap="square" lIns="179285" tIns="143428" rIns="179285" bIns="143428" rtlCol="0">
              <a:spAutoFit/>
            </a:bodyPr>
            <a:lstStyle/>
            <a:p>
              <a:pPr algn="ctr">
                <a:lnSpc>
                  <a:spcPct val="90000"/>
                </a:lnSpc>
                <a:spcAft>
                  <a:spcPts val="588"/>
                </a:spcAft>
              </a:pPr>
              <a:r>
                <a:rPr lang="en-US" sz="1765">
                  <a:gradFill>
                    <a:gsLst>
                      <a:gs pos="2917">
                        <a:schemeClr val="tx1"/>
                      </a:gs>
                      <a:gs pos="30000">
                        <a:schemeClr val="tx1"/>
                      </a:gs>
                    </a:gsLst>
                    <a:lin ang="5400000" scaled="0"/>
                  </a:gradFill>
                </a:rPr>
                <a:t>Archive Data</a:t>
              </a:r>
            </a:p>
          </p:txBody>
        </p:sp>
      </p:grpSp>
      <p:grpSp>
        <p:nvGrpSpPr>
          <p:cNvPr id="30" name="Group 29">
            <a:extLst>
              <a:ext uri="{FF2B5EF4-FFF2-40B4-BE49-F238E27FC236}">
                <a16:creationId xmlns:a16="http://schemas.microsoft.com/office/drawing/2014/main" id="{005489D0-D6C1-4EA7-814B-3C08C207C9D5}"/>
              </a:ext>
            </a:extLst>
          </p:cNvPr>
          <p:cNvGrpSpPr/>
          <p:nvPr/>
        </p:nvGrpSpPr>
        <p:grpSpPr>
          <a:xfrm>
            <a:off x="3250942" y="3991260"/>
            <a:ext cx="5603817" cy="1050009"/>
            <a:chOff x="3316129" y="4070796"/>
            <a:chExt cx="5716185" cy="1071064"/>
          </a:xfrm>
        </p:grpSpPr>
        <p:sp>
          <p:nvSpPr>
            <p:cNvPr id="13" name="Flowchart: Magnetic Disk 12">
              <a:extLst>
                <a:ext uri="{FF2B5EF4-FFF2-40B4-BE49-F238E27FC236}">
                  <a16:creationId xmlns:a16="http://schemas.microsoft.com/office/drawing/2014/main" id="{27B30F68-8D5C-40A0-B645-5D23BB08AB13}"/>
                </a:ext>
              </a:extLst>
            </p:cNvPr>
            <p:cNvSpPr/>
            <p:nvPr/>
          </p:nvSpPr>
          <p:spPr bwMode="auto">
            <a:xfrm>
              <a:off x="3316129" y="4070796"/>
              <a:ext cx="5716185" cy="1071064"/>
            </a:xfrm>
            <a:prstGeom prst="flowChartMagneticDisk">
              <a:avLst/>
            </a:prstGeom>
            <a:solidFill>
              <a:schemeClr val="bg2">
                <a:lumMod val="7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710012F-2254-4D2A-9FE5-497CA511A38A}"/>
                </a:ext>
              </a:extLst>
            </p:cNvPr>
            <p:cNvSpPr txBox="1"/>
            <p:nvPr/>
          </p:nvSpPr>
          <p:spPr>
            <a:xfrm>
              <a:off x="3316129" y="4506619"/>
              <a:ext cx="5716184" cy="544764"/>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Streaming Data</a:t>
              </a:r>
            </a:p>
          </p:txBody>
        </p:sp>
      </p:grpSp>
      <p:grpSp>
        <p:nvGrpSpPr>
          <p:cNvPr id="15" name="Group 14">
            <a:extLst>
              <a:ext uri="{FF2B5EF4-FFF2-40B4-BE49-F238E27FC236}">
                <a16:creationId xmlns:a16="http://schemas.microsoft.com/office/drawing/2014/main" id="{B7814804-2809-4D18-AC9F-3931CD78CAFA}"/>
              </a:ext>
            </a:extLst>
          </p:cNvPr>
          <p:cNvGrpSpPr/>
          <p:nvPr/>
        </p:nvGrpSpPr>
        <p:grpSpPr>
          <a:xfrm>
            <a:off x="3250940" y="3098758"/>
            <a:ext cx="5603818" cy="1281310"/>
            <a:chOff x="3361328" y="5272372"/>
            <a:chExt cx="5716186" cy="914400"/>
          </a:xfrm>
          <a:solidFill>
            <a:schemeClr val="tx2">
              <a:lumMod val="75000"/>
              <a:lumOff val="25000"/>
            </a:schemeClr>
          </a:solidFill>
        </p:grpSpPr>
        <p:sp>
          <p:nvSpPr>
            <p:cNvPr id="16" name="Flowchart: Magnetic Disk 15">
              <a:extLst>
                <a:ext uri="{FF2B5EF4-FFF2-40B4-BE49-F238E27FC236}">
                  <a16:creationId xmlns:a16="http://schemas.microsoft.com/office/drawing/2014/main" id="{F6743597-7CFA-4109-BF4F-2F4DB032DEFE}"/>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031B593D-ADC5-478A-9042-7A2C5D5F9CC9}"/>
                </a:ext>
              </a:extLst>
            </p:cNvPr>
            <p:cNvSpPr txBox="1"/>
            <p:nvPr/>
          </p:nvSpPr>
          <p:spPr>
            <a:xfrm>
              <a:off x="3361328" y="5681102"/>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IOT Telemetry/Data (Semi-Structured)</a:t>
              </a:r>
            </a:p>
          </p:txBody>
        </p:sp>
      </p:grpSp>
      <p:grpSp>
        <p:nvGrpSpPr>
          <p:cNvPr id="18" name="Group 17">
            <a:extLst>
              <a:ext uri="{FF2B5EF4-FFF2-40B4-BE49-F238E27FC236}">
                <a16:creationId xmlns:a16="http://schemas.microsoft.com/office/drawing/2014/main" id="{4EFD11A1-F7E5-4309-9329-4AC92C08F5A5}"/>
              </a:ext>
            </a:extLst>
          </p:cNvPr>
          <p:cNvGrpSpPr/>
          <p:nvPr/>
        </p:nvGrpSpPr>
        <p:grpSpPr>
          <a:xfrm>
            <a:off x="3250940" y="2204467"/>
            <a:ext cx="5603818" cy="1281310"/>
            <a:chOff x="3361328" y="5272372"/>
            <a:chExt cx="5716186" cy="914400"/>
          </a:xfrm>
          <a:solidFill>
            <a:schemeClr val="bg2">
              <a:lumMod val="50000"/>
            </a:schemeClr>
          </a:solidFill>
        </p:grpSpPr>
        <p:sp>
          <p:nvSpPr>
            <p:cNvPr id="19" name="Flowchart: Magnetic Disk 18">
              <a:extLst>
                <a:ext uri="{FF2B5EF4-FFF2-40B4-BE49-F238E27FC236}">
                  <a16:creationId xmlns:a16="http://schemas.microsoft.com/office/drawing/2014/main" id="{E3D60977-502D-437E-AA84-93A7EDE08A10}"/>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5880AAD0-60D2-4E05-8E13-E1DD796B538A}"/>
                </a:ext>
              </a:extLst>
            </p:cNvPr>
            <p:cNvSpPr txBox="1"/>
            <p:nvPr/>
          </p:nvSpPr>
          <p:spPr>
            <a:xfrm>
              <a:off x="3361328" y="5626268"/>
              <a:ext cx="5716185" cy="381126"/>
            </a:xfrm>
            <a:prstGeom prst="rect">
              <a:avLst/>
            </a:prstGeom>
            <a:grpFill/>
          </p:spPr>
          <p:txBody>
            <a:bodyPr wrap="square" lIns="179285" tIns="143428" rIns="179285" bIns="143428" rtlCol="0">
              <a:spAutoFit/>
            </a:bodyPr>
            <a:lstStyle/>
            <a:p>
              <a:pPr algn="ctr">
                <a:lnSpc>
                  <a:spcPct val="90000"/>
                </a:lnSpc>
                <a:spcAft>
                  <a:spcPts val="588"/>
                </a:spcAft>
              </a:pPr>
              <a:r>
                <a:rPr lang="en-US" sz="1765">
                  <a:solidFill>
                    <a:schemeClr val="bg1"/>
                  </a:solidFill>
                </a:rPr>
                <a:t>Unstructured Data (Images, Videos)</a:t>
              </a:r>
            </a:p>
          </p:txBody>
        </p:sp>
      </p:grpSp>
      <p:grpSp>
        <p:nvGrpSpPr>
          <p:cNvPr id="21" name="Group 20">
            <a:extLst>
              <a:ext uri="{FF2B5EF4-FFF2-40B4-BE49-F238E27FC236}">
                <a16:creationId xmlns:a16="http://schemas.microsoft.com/office/drawing/2014/main" id="{B18E395E-251D-44F8-9490-3DE8C82E82A2}"/>
              </a:ext>
            </a:extLst>
          </p:cNvPr>
          <p:cNvGrpSpPr/>
          <p:nvPr/>
        </p:nvGrpSpPr>
        <p:grpSpPr>
          <a:xfrm>
            <a:off x="3250940" y="1068063"/>
            <a:ext cx="5603818" cy="1555919"/>
            <a:chOff x="3361328" y="5272372"/>
            <a:chExt cx="5716186" cy="914400"/>
          </a:xfrm>
          <a:solidFill>
            <a:schemeClr val="tx2">
              <a:lumMod val="90000"/>
              <a:lumOff val="10000"/>
            </a:schemeClr>
          </a:solidFill>
        </p:grpSpPr>
        <p:sp>
          <p:nvSpPr>
            <p:cNvPr id="22" name="Flowchart: Magnetic Disk 21">
              <a:extLst>
                <a:ext uri="{FF2B5EF4-FFF2-40B4-BE49-F238E27FC236}">
                  <a16:creationId xmlns:a16="http://schemas.microsoft.com/office/drawing/2014/main" id="{CB5A04B6-0A32-4D39-8231-0857E7C851CC}"/>
                </a:ext>
              </a:extLst>
            </p:cNvPr>
            <p:cNvSpPr/>
            <p:nvPr/>
          </p:nvSpPr>
          <p:spPr bwMode="auto">
            <a:xfrm>
              <a:off x="3361329" y="5272372"/>
              <a:ext cx="5716185" cy="914400"/>
            </a:xfrm>
            <a:prstGeom prst="flowChartMagneticDisk">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85C4C952-BE4A-49CD-8CC8-FD7680521E18}"/>
                </a:ext>
              </a:extLst>
            </p:cNvPr>
            <p:cNvSpPr txBox="1"/>
            <p:nvPr/>
          </p:nvSpPr>
          <p:spPr>
            <a:xfrm>
              <a:off x="3361328" y="5605112"/>
              <a:ext cx="5716185" cy="457491"/>
            </a:xfrm>
            <a:prstGeom prst="rect">
              <a:avLst/>
            </a:prstGeom>
            <a:noFill/>
          </p:spPr>
          <p:txBody>
            <a:bodyPr wrap="square" lIns="179285" tIns="143428" rIns="179285" bIns="143428" rtlCol="0">
              <a:spAutoFit/>
            </a:bodyPr>
            <a:lstStyle/>
            <a:p>
              <a:pPr algn="ctr">
                <a:lnSpc>
                  <a:spcPct val="90000"/>
                </a:lnSpc>
                <a:spcAft>
                  <a:spcPts val="588"/>
                </a:spcAft>
              </a:pPr>
              <a:r>
                <a:rPr lang="en-US" sz="1765">
                  <a:solidFill>
                    <a:schemeClr val="bg1"/>
                  </a:solidFill>
                </a:rPr>
                <a:t>Rapid Data Innovation (Self-service, Data Experimentation)</a:t>
              </a:r>
            </a:p>
          </p:txBody>
        </p:sp>
      </p:grpSp>
      <p:grpSp>
        <p:nvGrpSpPr>
          <p:cNvPr id="6" name="Group 5">
            <a:extLst>
              <a:ext uri="{FF2B5EF4-FFF2-40B4-BE49-F238E27FC236}">
                <a16:creationId xmlns:a16="http://schemas.microsoft.com/office/drawing/2014/main" id="{2BC16103-E67D-47D3-893B-2E22CD4B0373}"/>
              </a:ext>
            </a:extLst>
          </p:cNvPr>
          <p:cNvGrpSpPr/>
          <p:nvPr/>
        </p:nvGrpSpPr>
        <p:grpSpPr>
          <a:xfrm>
            <a:off x="642749" y="149943"/>
            <a:ext cx="10906502" cy="1785016"/>
            <a:chOff x="1646237" y="152453"/>
            <a:chExt cx="9372600" cy="1820809"/>
          </a:xfrm>
        </p:grpSpPr>
        <p:pic>
          <p:nvPicPr>
            <p:cNvPr id="31" name="Picture 30">
              <a:extLst>
                <a:ext uri="{FF2B5EF4-FFF2-40B4-BE49-F238E27FC236}">
                  <a16:creationId xmlns:a16="http://schemas.microsoft.com/office/drawing/2014/main" id="{E382D272-72C9-4276-B3CE-A092DCBA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237" y="152453"/>
              <a:ext cx="9372600" cy="1820809"/>
            </a:xfrm>
            <a:prstGeom prst="rect">
              <a:avLst/>
            </a:prstGeom>
          </p:spPr>
        </p:pic>
        <p:sp>
          <p:nvSpPr>
            <p:cNvPr id="5" name="TextBox 4">
              <a:extLst>
                <a:ext uri="{FF2B5EF4-FFF2-40B4-BE49-F238E27FC236}">
                  <a16:creationId xmlns:a16="http://schemas.microsoft.com/office/drawing/2014/main" id="{D0683E40-EE22-4DC3-B71A-5753D5439899}"/>
                </a:ext>
              </a:extLst>
            </p:cNvPr>
            <p:cNvSpPr txBox="1"/>
            <p:nvPr/>
          </p:nvSpPr>
          <p:spPr>
            <a:xfrm>
              <a:off x="4085822" y="609653"/>
              <a:ext cx="4267200" cy="849463"/>
            </a:xfrm>
            <a:prstGeom prst="rect">
              <a:avLst/>
            </a:prstGeom>
            <a:noFill/>
          </p:spPr>
          <p:txBody>
            <a:bodyPr wrap="square" lIns="179285" tIns="143428" rIns="179285" bIns="143428" rtlCol="0">
              <a:spAutoFit/>
            </a:bodyPr>
            <a:lstStyle/>
            <a:p>
              <a:pPr algn="ctr">
                <a:lnSpc>
                  <a:spcPct val="90000"/>
                </a:lnSpc>
                <a:spcAft>
                  <a:spcPts val="588"/>
                </a:spcAft>
              </a:pPr>
              <a:r>
                <a:rPr lang="en-US" sz="3921">
                  <a:solidFill>
                    <a:schemeClr val="bg1"/>
                  </a:solidFill>
                </a:rPr>
                <a:t>Data Lake</a:t>
              </a:r>
            </a:p>
          </p:txBody>
        </p:sp>
      </p:grpSp>
      <p:pic>
        <p:nvPicPr>
          <p:cNvPr id="25" name="Picture 24" descr="A picture containing thing, object&#10;&#10;Description generated with high confidence">
            <a:extLst>
              <a:ext uri="{FF2B5EF4-FFF2-40B4-BE49-F238E27FC236}">
                <a16:creationId xmlns:a16="http://schemas.microsoft.com/office/drawing/2014/main" id="{B3A5F212-EB9C-4709-9799-A35B814DB3C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016524" y="4959866"/>
            <a:ext cx="544881" cy="611214"/>
          </a:xfrm>
          <a:prstGeom prst="rect">
            <a:avLst/>
          </a:prstGeom>
        </p:spPr>
      </p:pic>
      <p:pic>
        <p:nvPicPr>
          <p:cNvPr id="33" name="Picture 32" descr="A picture containing indoor, pan, kitchenware, sitting&#10;&#10;Description generated with very high confidence">
            <a:extLst>
              <a:ext uri="{FF2B5EF4-FFF2-40B4-BE49-F238E27FC236}">
                <a16:creationId xmlns:a16="http://schemas.microsoft.com/office/drawing/2014/main" id="{0866990B-DA22-454A-9D86-3C972E45497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079862" y="6180321"/>
            <a:ext cx="418205" cy="418205"/>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9520C10C-B574-4486-BE07-F51266CC46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090571" y="5521157"/>
            <a:ext cx="765704" cy="613173"/>
          </a:xfrm>
          <a:prstGeom prst="rect">
            <a:avLst/>
          </a:prstGeom>
        </p:spPr>
      </p:pic>
      <p:pic>
        <p:nvPicPr>
          <p:cNvPr id="40" name="Picture 39">
            <a:extLst>
              <a:ext uri="{FF2B5EF4-FFF2-40B4-BE49-F238E27FC236}">
                <a16:creationId xmlns:a16="http://schemas.microsoft.com/office/drawing/2014/main" id="{69ED9524-1AAB-40C4-9D7E-E1300B1B4052}"/>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885144" y="4205549"/>
            <a:ext cx="1176558" cy="661688"/>
          </a:xfrm>
          <a:prstGeom prst="rect">
            <a:avLst/>
          </a:prstGeom>
        </p:spPr>
      </p:pic>
      <p:pic>
        <p:nvPicPr>
          <p:cNvPr id="42" name="Picture 41">
            <a:extLst>
              <a:ext uri="{FF2B5EF4-FFF2-40B4-BE49-F238E27FC236}">
                <a16:creationId xmlns:a16="http://schemas.microsoft.com/office/drawing/2014/main" id="{B60DC36E-AE03-4716-B856-F300D9CED182}"/>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854758" y="3414449"/>
            <a:ext cx="868412" cy="83714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AFE386EE-52B4-4D10-94F5-10F31B8B3C3E}"/>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973096" y="2441149"/>
            <a:ext cx="1000655" cy="1000655"/>
          </a:xfrm>
          <a:prstGeom prst="rect">
            <a:avLst/>
          </a:prstGeom>
        </p:spPr>
      </p:pic>
      <p:pic>
        <p:nvPicPr>
          <p:cNvPr id="49" name="Picture 48">
            <a:extLst>
              <a:ext uri="{FF2B5EF4-FFF2-40B4-BE49-F238E27FC236}">
                <a16:creationId xmlns:a16="http://schemas.microsoft.com/office/drawing/2014/main" id="{634457FE-961F-40B7-BA68-A156C895C161}"/>
              </a:ext>
            </a:extLst>
          </p:cNvPr>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9039777" y="1734182"/>
            <a:ext cx="1249302" cy="947797"/>
          </a:xfrm>
          <a:prstGeom prst="rect">
            <a:avLst/>
          </a:prstGeom>
        </p:spPr>
      </p:pic>
    </p:spTree>
    <p:extLst>
      <p:ext uri="{BB962C8B-B14F-4D97-AF65-F5344CB8AC3E}">
        <p14:creationId xmlns:p14="http://schemas.microsoft.com/office/powerpoint/2010/main" val="3114300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3325" y="382549"/>
            <a:ext cx="11653357" cy="8995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tx1"/>
                </a:solidFill>
              </a:rPr>
              <a:t>WHAT does </a:t>
            </a:r>
            <a:r>
              <a:rPr lang="en-US" sz="4705" dirty="0" err="1">
                <a:solidFill>
                  <a:schemeClr val="tx1"/>
                </a:solidFill>
              </a:rPr>
              <a:t>PolyBase</a:t>
            </a:r>
            <a:r>
              <a:rPr lang="en-US" sz="4705"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1964200" y="1403195"/>
            <a:ext cx="2697059" cy="188759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327" fontAlgn="base">
              <a:spcBef>
                <a:spcPct val="0"/>
              </a:spcBef>
              <a:spcAft>
                <a:spcPct val="0"/>
              </a:spcAft>
            </a:pPr>
            <a:r>
              <a:rPr lang="en-US" sz="1765" b="1" dirty="0">
                <a:solidFill>
                  <a:schemeClr val="tx1">
                    <a:lumMod val="75000"/>
                  </a:schemeClr>
                </a:solidFill>
                <a:ea typeface="Segoe UI" pitchFamily="34" charset="0"/>
                <a:cs typeface="Segoe UI" pitchFamily="34" charset="0"/>
              </a:rPr>
              <a:t>Load Data</a:t>
            </a:r>
          </a:p>
          <a:p>
            <a:pPr defTabSz="932327" fontAlgn="base">
              <a:spcBef>
                <a:spcPct val="0"/>
              </a:spcBef>
              <a:spcAft>
                <a:spcPct val="0"/>
              </a:spcAft>
            </a:pPr>
            <a:endParaRPr lang="en-US" sz="1765" i="1" dirty="0">
              <a:solidFill>
                <a:schemeClr val="tx1">
                  <a:lumMod val="75000"/>
                </a:schemeClr>
              </a:solidFill>
              <a:ea typeface="Segoe UI" pitchFamily="34" charset="0"/>
              <a:cs typeface="Segoe UI" pitchFamily="34" charset="0"/>
            </a:endParaRPr>
          </a:p>
          <a:p>
            <a:pPr defTabSz="932327" fontAlgn="base">
              <a:spcBef>
                <a:spcPct val="0"/>
              </a:spcBef>
              <a:spcAft>
                <a:spcPct val="0"/>
              </a:spcAft>
            </a:pPr>
            <a:r>
              <a:rPr lang="en-US" sz="1765"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755049" y="1409182"/>
            <a:ext cx="2697059" cy="18875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327" fontAlgn="base">
              <a:spcBef>
                <a:spcPct val="0"/>
              </a:spcBef>
              <a:spcAft>
                <a:spcPct val="0"/>
              </a:spcAft>
            </a:pPr>
            <a:r>
              <a:rPr lang="en-US" sz="1765" b="1" dirty="0">
                <a:gradFill>
                  <a:gsLst>
                    <a:gs pos="0">
                      <a:srgbClr val="FFFFFF"/>
                    </a:gs>
                    <a:gs pos="100000">
                      <a:srgbClr val="FFFFFF"/>
                    </a:gs>
                  </a:gsLst>
                  <a:lin ang="5400000" scaled="0"/>
                </a:gradFill>
                <a:ea typeface="Segoe UI" pitchFamily="34" charset="0"/>
                <a:cs typeface="Segoe UI" pitchFamily="34" charset="0"/>
              </a:rPr>
              <a:t>Interactively Query</a:t>
            </a: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323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32327" fontAlgn="base">
              <a:spcBef>
                <a:spcPct val="0"/>
              </a:spcBef>
              <a:spcAft>
                <a:spcPct val="0"/>
              </a:spcAft>
            </a:pPr>
            <a:r>
              <a:rPr lang="en-US" sz="1765"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323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859624" y="1413314"/>
            <a:ext cx="2697059" cy="188759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327" fontAlgn="base">
              <a:spcBef>
                <a:spcPct val="0"/>
              </a:spcBef>
              <a:spcAft>
                <a:spcPct val="0"/>
              </a:spcAft>
            </a:pPr>
            <a:r>
              <a:rPr lang="en-US" sz="1765" b="1" dirty="0">
                <a:solidFill>
                  <a:schemeClr val="tx1">
                    <a:lumMod val="75000"/>
                  </a:schemeClr>
                </a:solidFill>
                <a:ea typeface="Segoe UI" pitchFamily="34" charset="0"/>
                <a:cs typeface="Segoe UI" pitchFamily="34" charset="0"/>
              </a:rPr>
              <a:t>Age-out Data</a:t>
            </a: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r>
              <a:rPr lang="en-US" sz="1765" i="1" dirty="0">
                <a:solidFill>
                  <a:schemeClr val="tx1">
                    <a:lumMod val="75000"/>
                  </a:schemeClr>
                </a:solidFill>
                <a:ea typeface="Segoe UI" pitchFamily="34" charset="0"/>
                <a:cs typeface="Segoe UI" pitchFamily="34" charset="0"/>
              </a:rPr>
              <a:t>Age data to HDFS or Azure Storage as ‘cold’ but query-able.</a:t>
            </a: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850141" y="4287690"/>
            <a:ext cx="2697059" cy="2223648"/>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7" fontAlgn="base">
                <a:spcBef>
                  <a:spcPct val="0"/>
                </a:spcBef>
                <a:spcAft>
                  <a:spcPct val="0"/>
                </a:spcAft>
              </a:pPr>
              <a:r>
                <a:rPr lang="en-US" sz="1765" dirty="0">
                  <a:solidFill>
                    <a:schemeClr val="tx1">
                      <a:lumMod val="75000"/>
                    </a:schemeClr>
                  </a:solidFill>
                  <a:ea typeface="Segoe UI" pitchFamily="34" charset="0"/>
                  <a:cs typeface="Segoe UI" pitchFamily="34" charset="0"/>
                </a:rPr>
                <a:t>Reads/Writes Hadoop file formats</a:t>
              </a: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endParaRPr lang="en-US" sz="1765" i="1" dirty="0">
                <a:solidFill>
                  <a:schemeClr val="tx1">
                    <a:lumMod val="75000"/>
                  </a:schemeClr>
                </a:solidFill>
                <a:ea typeface="Segoe UI" pitchFamily="34" charset="0"/>
                <a:cs typeface="Segoe UI" pitchFamily="34" charset="0"/>
              </a:endParaRPr>
            </a:p>
            <a:p>
              <a:pPr algn="ctr" defTabSz="932327" fontAlgn="base">
                <a:spcBef>
                  <a:spcPct val="0"/>
                </a:spcBef>
                <a:spcAft>
                  <a:spcPct val="0"/>
                </a:spcAft>
              </a:pPr>
              <a:r>
                <a:rPr lang="en-US" sz="1765" i="1" dirty="0">
                  <a:solidFill>
                    <a:schemeClr val="tx1">
                      <a:lumMod val="75000"/>
                    </a:schemeClr>
                  </a:solidFill>
                  <a:ea typeface="Segoe UI" pitchFamily="34" charset="0"/>
                  <a:cs typeface="Segoe UI" pitchFamily="34" charset="0"/>
                </a:rPr>
                <a:t>Text, CSV, RCFILE, ORC, Parquet, Avro, etc. </a:t>
              </a:r>
            </a:p>
            <a:p>
              <a:pPr defTabSz="932327" fontAlgn="base">
                <a:lnSpc>
                  <a:spcPct val="90000"/>
                </a:lnSpc>
                <a:spcBef>
                  <a:spcPct val="0"/>
                </a:spcBef>
                <a:spcAft>
                  <a:spcPct val="0"/>
                </a:spcAft>
              </a:pPr>
              <a:endParaRPr lang="en-US" sz="1765"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3265" tIns="46631" rIns="93265" bIns="4663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644934" y="4287690"/>
            <a:ext cx="2697059" cy="2223648"/>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7" fontAlgn="base">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323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323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a:p>
              <a:pPr defTabSz="932327" fontAlgn="base">
                <a:spcBef>
                  <a:spcPct val="0"/>
                </a:spcBef>
                <a:spcAft>
                  <a:spcPct val="0"/>
                </a:spcAft>
              </a:pPr>
              <a:endParaRPr lang="en-US" sz="1765" i="1" dirty="0">
                <a:gradFill>
                  <a:gsLst>
                    <a:gs pos="0">
                      <a:srgbClr val="FFFFFF"/>
                    </a:gs>
                    <a:gs pos="100000">
                      <a:srgbClr val="FFFFFF"/>
                    </a:gs>
                  </a:gsLst>
                  <a:lin ang="5400000" scaled="0"/>
                </a:gradFill>
                <a:ea typeface="Segoe UI" pitchFamily="34" charset="0"/>
                <a:cs typeface="Segoe UI" pitchFamily="34" charset="0"/>
              </a:endParaRPr>
            </a:p>
            <a:p>
              <a:pPr algn="ctr" defTabSz="932327" fontAlgn="base">
                <a:spcBef>
                  <a:spcPct val="0"/>
                </a:spcBef>
                <a:spcAft>
                  <a:spcPct val="0"/>
                </a:spcAft>
              </a:pPr>
              <a:r>
                <a:rPr lang="en-US" sz="1765"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323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3265" tIns="46631" rIns="93265" bIns="4663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3265" tIns="46631" rIns="93265" bIns="4663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55348" y="4287193"/>
            <a:ext cx="2697059" cy="2223648"/>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7" fontAlgn="base">
                <a:spcBef>
                  <a:spcPct val="0"/>
                </a:spcBef>
                <a:spcAft>
                  <a:spcPct val="0"/>
                </a:spcAft>
              </a:pPr>
              <a:r>
                <a:rPr lang="en-US" sz="1765" dirty="0">
                  <a:solidFill>
                    <a:schemeClr val="tx1">
                      <a:lumMod val="75000"/>
                    </a:schemeClr>
                  </a:solidFill>
                  <a:ea typeface="Segoe UI" pitchFamily="34" charset="0"/>
                  <a:cs typeface="Segoe UI" pitchFamily="34" charset="0"/>
                </a:rPr>
                <a:t>Imposes structure on semi-structured data</a:t>
              </a: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endParaRPr lang="en-US" sz="1765" dirty="0">
                <a:solidFill>
                  <a:schemeClr val="tx1">
                    <a:lumMod val="75000"/>
                  </a:schemeClr>
                </a:solidFill>
                <a:ea typeface="Segoe UI" pitchFamily="34" charset="0"/>
                <a:cs typeface="Segoe UI" pitchFamily="34" charset="0"/>
              </a:endParaRPr>
            </a:p>
            <a:p>
              <a:pPr defTabSz="932327" fontAlgn="base">
                <a:spcBef>
                  <a:spcPct val="0"/>
                </a:spcBef>
                <a:spcAft>
                  <a:spcPct val="0"/>
                </a:spcAft>
              </a:pPr>
              <a:endParaRPr lang="en-US" sz="1765" i="1" dirty="0">
                <a:solidFill>
                  <a:schemeClr val="tx1">
                    <a:lumMod val="75000"/>
                  </a:schemeClr>
                </a:solidFill>
                <a:ea typeface="Segoe UI" pitchFamily="34" charset="0"/>
                <a:cs typeface="Segoe UI" pitchFamily="34" charset="0"/>
              </a:endParaRPr>
            </a:p>
            <a:p>
              <a:pPr algn="ctr" defTabSz="932327" fontAlgn="base">
                <a:spcBef>
                  <a:spcPct val="0"/>
                </a:spcBef>
                <a:spcAft>
                  <a:spcPct val="0"/>
                </a:spcAft>
              </a:pPr>
              <a:r>
                <a:rPr lang="en-US" sz="1765"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2" tIns="146281" rIns="182852" bIns="14628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3325" y="3329991"/>
            <a:ext cx="11654188" cy="899525"/>
          </a:xfrm>
          <a:prstGeom prst="rect">
            <a:avLst/>
          </a:prstGeom>
        </p:spPr>
        <p:txBody>
          <a:bodyPr vert="horz" wrap="square" lIns="143426" tIns="89642" rIns="143426" bIns="89642"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293" dirty="0">
                <a:solidFill>
                  <a:schemeClr val="tx1"/>
                </a:solidFill>
              </a:rPr>
              <a:t>HOW</a:t>
            </a:r>
            <a:r>
              <a:rPr lang="en-US" sz="5293" b="1" dirty="0">
                <a:solidFill>
                  <a:schemeClr val="tx1"/>
                </a:solidFill>
              </a:rPr>
              <a:t> </a:t>
            </a:r>
            <a:r>
              <a:rPr lang="en-US" sz="5293"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614083" y="1189812"/>
            <a:ext cx="2822984" cy="1552641"/>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23" fontAlgn="base">
                <a:lnSpc>
                  <a:spcPct val="90000"/>
                </a:lnSpc>
                <a:spcBef>
                  <a:spcPct val="0"/>
                </a:spcBef>
                <a:spcAft>
                  <a:spcPct val="0"/>
                </a:spcAft>
              </a:pPr>
              <a:r>
                <a:rPr lang="en-GB" sz="2353"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614083" y="2865543"/>
            <a:ext cx="2822984" cy="1552641"/>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23" fontAlgn="base">
                <a:lnSpc>
                  <a:spcPct val="90000"/>
                </a:lnSpc>
                <a:spcBef>
                  <a:spcPct val="0"/>
                </a:spcBef>
                <a:spcAft>
                  <a:spcPct val="0"/>
                </a:spcAft>
              </a:pPr>
              <a:r>
                <a:rPr lang="en-GB" sz="2353"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614083" y="4541273"/>
            <a:ext cx="2822984" cy="1552641"/>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23" fontAlgn="base">
                <a:lnSpc>
                  <a:spcPct val="90000"/>
                </a:lnSpc>
                <a:spcBef>
                  <a:spcPct val="0"/>
                </a:spcBef>
                <a:spcAft>
                  <a:spcPct val="0"/>
                </a:spcAft>
              </a:pPr>
              <a:r>
                <a:rPr lang="en-GB" sz="2353"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25217" y="2860723"/>
            <a:ext cx="2328962" cy="1552641"/>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25217" y="3390032"/>
            <a:ext cx="2328962" cy="52931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23" fontAlgn="base">
              <a:lnSpc>
                <a:spcPct val="90000"/>
              </a:lnSpc>
              <a:spcBef>
                <a:spcPct val="0"/>
              </a:spcBef>
              <a:spcAft>
                <a:spcPct val="0"/>
              </a:spcAft>
            </a:pPr>
            <a:r>
              <a:rPr lang="en-GB" sz="2353"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3954178" y="1983778"/>
            <a:ext cx="659905" cy="1670910"/>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3954178" y="3654688"/>
            <a:ext cx="659905" cy="482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3954178" y="3654687"/>
            <a:ext cx="659905" cy="1680551"/>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8826704" y="1189811"/>
            <a:ext cx="1764366" cy="49049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59" tIns="143407" rIns="179259" bIns="143407" numCol="1" spcCol="0" rtlCol="0" fromWordArt="0" anchor="b" anchorCtr="0" forceAA="0" compatLnSpc="1">
            <a:prstTxWarp prst="textNoShape">
              <a:avLst/>
            </a:prstTxWarp>
            <a:noAutofit/>
          </a:bodyPr>
          <a:lstStyle/>
          <a:p>
            <a:pPr algn="ctr" defTabSz="914023" fontAlgn="base">
              <a:lnSpc>
                <a:spcPct val="90000"/>
              </a:lnSpc>
              <a:spcBef>
                <a:spcPct val="0"/>
              </a:spcBef>
              <a:spcAft>
                <a:spcPct val="0"/>
              </a:spcAft>
            </a:pPr>
            <a:r>
              <a:rPr lang="en-GB" sz="2353"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046999" y="1293595"/>
            <a:ext cx="639737" cy="4696542"/>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89630" tIns="44814" rIns="89630" bIns="44814" numCol="1" anchor="t" anchorCtr="0" compatLnSpc="1">
              <a:prstTxWarp prst="textNoShape">
                <a:avLst/>
              </a:prstTxWarp>
            </a:bodyPr>
            <a:lstStyle/>
            <a:p>
              <a:pPr defTabSz="896096"/>
              <a:endParaRPr lang="en-US" sz="1667" dirty="0">
                <a:solidFill>
                  <a:srgbClr val="000000"/>
                </a:solidFill>
              </a:endParaRPr>
            </a:p>
          </p:txBody>
        </p:sp>
      </p:grpSp>
      <p:cxnSp>
        <p:nvCxnSpPr>
          <p:cNvPr id="52" name="Straight Connector 51"/>
          <p:cNvCxnSpPr>
            <a:stCxn id="6" idx="3"/>
            <a:endCxn id="48" idx="0"/>
          </p:cNvCxnSpPr>
          <p:nvPr/>
        </p:nvCxnSpPr>
        <p:spPr>
          <a:xfrm>
            <a:off x="7437067" y="1983777"/>
            <a:ext cx="1734775" cy="348230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437067" y="1983777"/>
            <a:ext cx="1734775" cy="2709012"/>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437067" y="1983776"/>
            <a:ext cx="1734775" cy="188598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437068" y="1983777"/>
            <a:ext cx="1739341" cy="1087830"/>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437067" y="1983776"/>
            <a:ext cx="1734775" cy="28967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437067" y="1475289"/>
            <a:ext cx="1734775" cy="508488"/>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437067" y="1639773"/>
            <a:ext cx="1734775" cy="20197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437067" y="2456926"/>
            <a:ext cx="1734775" cy="1202582"/>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437068" y="3236089"/>
            <a:ext cx="1739341" cy="42341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437067" y="3659508"/>
            <a:ext cx="1734775" cy="374741"/>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437067" y="3659507"/>
            <a:ext cx="1734775" cy="1172900"/>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437067" y="3659508"/>
            <a:ext cx="1734775" cy="1971060"/>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437067" y="5335237"/>
            <a:ext cx="1734775" cy="400524"/>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437067" y="4937601"/>
            <a:ext cx="1734775" cy="3976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437067" y="4114577"/>
            <a:ext cx="1734775" cy="122066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437068" y="3316419"/>
            <a:ext cx="1739341" cy="2018819"/>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437067" y="2518261"/>
            <a:ext cx="1734775" cy="2816979"/>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437067" y="1720102"/>
            <a:ext cx="1734775" cy="3615136"/>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484450" y="3963978"/>
            <a:ext cx="404747" cy="404747"/>
          </a:xfrm>
          <a:prstGeom prst="rect">
            <a:avLst/>
          </a:prstGeom>
        </p:spPr>
      </p:pic>
      <p:pic>
        <p:nvPicPr>
          <p:cNvPr id="50" name="Picture 49"/>
          <p:cNvPicPr>
            <a:picLocks noChangeAspect="1"/>
          </p:cNvPicPr>
          <p:nvPr/>
        </p:nvPicPr>
        <p:blipFill>
          <a:blip r:embed="rId3">
            <a:biLevel thresh="25000"/>
          </a:blip>
          <a:stretch>
            <a:fillRect/>
          </a:stretch>
        </p:blipFill>
        <p:spPr>
          <a:xfrm>
            <a:off x="6942991" y="5649360"/>
            <a:ext cx="404747" cy="404747"/>
          </a:xfrm>
          <a:prstGeom prst="rect">
            <a:avLst/>
          </a:prstGeom>
        </p:spPr>
      </p:pic>
      <p:pic>
        <p:nvPicPr>
          <p:cNvPr id="51" name="Picture 50"/>
          <p:cNvPicPr>
            <a:picLocks noChangeAspect="1"/>
          </p:cNvPicPr>
          <p:nvPr/>
        </p:nvPicPr>
        <p:blipFill>
          <a:blip r:embed="rId3">
            <a:biLevel thresh="25000"/>
          </a:blip>
          <a:stretch>
            <a:fillRect/>
          </a:stretch>
        </p:blipFill>
        <p:spPr>
          <a:xfrm>
            <a:off x="6942991" y="3973498"/>
            <a:ext cx="404747" cy="404747"/>
          </a:xfrm>
          <a:prstGeom prst="rect">
            <a:avLst/>
          </a:prstGeom>
        </p:spPr>
      </p:pic>
      <p:pic>
        <p:nvPicPr>
          <p:cNvPr id="54" name="Picture 53"/>
          <p:cNvPicPr>
            <a:picLocks noChangeAspect="1"/>
          </p:cNvPicPr>
          <p:nvPr/>
        </p:nvPicPr>
        <p:blipFill>
          <a:blip r:embed="rId3">
            <a:biLevel thresh="25000"/>
          </a:blip>
          <a:stretch>
            <a:fillRect/>
          </a:stretch>
        </p:blipFill>
        <p:spPr>
          <a:xfrm>
            <a:off x="6942991" y="2289890"/>
            <a:ext cx="404747" cy="404747"/>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a:t>
            </a:r>
            <a:r>
              <a:rPr lang="en-US">
                <a:solidFill>
                  <a:schemeClr val="tx1"/>
                </a:solidFill>
              </a:rPr>
              <a:t>Big Data </a:t>
            </a:r>
            <a:r>
              <a:rPr lang="en-US"/>
              <a:t>landscape</a:t>
            </a:r>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289879" y="5227409"/>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481719" y="587018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1681879" y="587018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1330231"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97098" y="3463737"/>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95875" y="4186697"/>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55" name="Rectangle 154">
            <a:extLst>
              <a:ext uri="{FF2B5EF4-FFF2-40B4-BE49-F238E27FC236}">
                <a16:creationId xmlns:a16="http://schemas.microsoft.com/office/drawing/2014/main" id="{CF2A9E85-E7A3-4F4F-A773-175CDED14B19}"/>
              </a:ext>
            </a:extLst>
          </p:cNvPr>
          <p:cNvSpPr/>
          <p:nvPr/>
        </p:nvSpPr>
        <p:spPr>
          <a:xfrm>
            <a:off x="339094" y="4707616"/>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30927" y="1993884"/>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300">
              <a:solidFill>
                <a:srgbClr val="E6E6E6"/>
              </a:solidFill>
              <a:latin typeface="Segoe UI Semilight"/>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10435" y="2713851"/>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3227733" y="1998172"/>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4277" y="2197876"/>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3304228" y="2640952"/>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4222213" y="2640952"/>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4986597" y="2640952"/>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3281647" y="4781456"/>
            <a:ext cx="2651760" cy="1152144"/>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4276127" y="5419082"/>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5040511" y="5419082"/>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3358142" y="4911090"/>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28482" y="4831507"/>
            <a:ext cx="2651760" cy="115040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49963" y="5051469"/>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6"/>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890441" y="2296705"/>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16927" y="5082611"/>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088415" y="2320855"/>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4407465" y="2278176"/>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850175" y="544215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a:ln>
                      <a:noFill/>
                    </a:ln>
                    <a:solidFill>
                      <a:schemeClr val="tx2"/>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a:ln>
                      <a:noFill/>
                    </a:ln>
                    <a:solidFill>
                      <a:schemeClr val="tx2"/>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a:ln>
                      <a:noFill/>
                    </a:ln>
                    <a:solidFill>
                      <a:schemeClr val="tx2"/>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672939" y="4279613"/>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accent2"/>
                </a:soli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accent2"/>
                </a:soli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accent2"/>
                </a:soli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accent2"/>
                </a:soli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2018992"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324074" y="3706662"/>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28" name="Group 327"/>
          <p:cNvGrpSpPr>
            <a:grpSpLocks noChangeAspect="1"/>
          </p:cNvGrpSpPr>
          <p:nvPr/>
        </p:nvGrpSpPr>
        <p:grpSpPr bwMode="auto">
          <a:xfrm>
            <a:off x="10605964" y="5106853"/>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339" name="Group 338"/>
          <p:cNvGrpSpPr/>
          <p:nvPr/>
        </p:nvGrpSpPr>
        <p:grpSpPr>
          <a:xfrm>
            <a:off x="4461379" y="5068546"/>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1" name="Group 10"/>
          <p:cNvGrpSpPr/>
          <p:nvPr/>
        </p:nvGrpSpPr>
        <p:grpSpPr>
          <a:xfrm>
            <a:off x="2010476" y="547851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r>
              <a:rPr lang="en-US" sz="1600" spc="-300">
                <a:solidFill>
                  <a:schemeClr val="tx2"/>
                </a:solidFill>
                <a:latin typeface="+mj-lt"/>
              </a:rPr>
              <a:t>&gt;_</a:t>
            </a:r>
          </a:p>
        </p:txBody>
      </p:sp>
      <p:grpSp>
        <p:nvGrpSpPr>
          <p:cNvPr id="203" name="Group 202">
            <a:extLst>
              <a:ext uri="{FF2B5EF4-FFF2-40B4-BE49-F238E27FC236}">
                <a16:creationId xmlns:a16="http://schemas.microsoft.com/office/drawing/2014/main" id="{39A59C1F-2E15-40D1-98F2-308B76D66F62}"/>
              </a:ext>
            </a:extLst>
          </p:cNvPr>
          <p:cNvGrpSpPr/>
          <p:nvPr/>
        </p:nvGrpSpPr>
        <p:grpSpPr>
          <a:xfrm>
            <a:off x="5160493" y="2257994"/>
            <a:ext cx="408284" cy="333108"/>
            <a:chOff x="5818113" y="2550840"/>
            <a:chExt cx="529278" cy="431824"/>
          </a:xfrm>
        </p:grpSpPr>
        <p:sp>
          <p:nvSpPr>
            <p:cNvPr id="204" name="Diamond 203">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39A59C1F-2E15-40D1-98F2-308B76D66F62}"/>
              </a:ext>
            </a:extLst>
          </p:cNvPr>
          <p:cNvGrpSpPr/>
          <p:nvPr/>
        </p:nvGrpSpPr>
        <p:grpSpPr>
          <a:xfrm>
            <a:off x="5204451" y="5034247"/>
            <a:ext cx="408284" cy="333108"/>
            <a:chOff x="5818113" y="2550840"/>
            <a:chExt cx="529278" cy="431824"/>
          </a:xfrm>
        </p:grpSpPr>
        <p:sp>
          <p:nvSpPr>
            <p:cNvPr id="207" name="Diamond 206">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9A59C1F-2E15-40D1-98F2-308B76D66F62}"/>
              </a:ext>
            </a:extLst>
          </p:cNvPr>
          <p:cNvGrpSpPr/>
          <p:nvPr/>
        </p:nvGrpSpPr>
        <p:grpSpPr>
          <a:xfrm>
            <a:off x="11176613" y="5106853"/>
            <a:ext cx="408284" cy="333108"/>
            <a:chOff x="5818113" y="2550840"/>
            <a:chExt cx="529278" cy="431824"/>
          </a:xfrm>
        </p:grpSpPr>
        <p:sp>
          <p:nvSpPr>
            <p:cNvPr id="225" name="Diamond 224">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 name="TextBox 2">
            <a:extLst>
              <a:ext uri="{FF2B5EF4-FFF2-40B4-BE49-F238E27FC236}">
                <a16:creationId xmlns:a16="http://schemas.microsoft.com/office/drawing/2014/main" id="{9C481500-5D05-4462-8991-39FE4EE26AAB}"/>
              </a:ext>
            </a:extLst>
          </p:cNvPr>
          <p:cNvSpPr txBox="1"/>
          <p:nvPr/>
        </p:nvSpPr>
        <p:spPr>
          <a:xfrm>
            <a:off x="985183" y="889453"/>
            <a:ext cx="1288347" cy="46166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Data Pipeline</a:t>
            </a:r>
          </a:p>
        </p:txBody>
      </p:sp>
      <p:sp>
        <p:nvSpPr>
          <p:cNvPr id="232" name="TextBox 231">
            <a:extLst>
              <a:ext uri="{FF2B5EF4-FFF2-40B4-BE49-F238E27FC236}">
                <a16:creationId xmlns:a16="http://schemas.microsoft.com/office/drawing/2014/main" id="{FDF3CA44-0C0E-4FF1-AEAE-255623A416BE}"/>
              </a:ext>
            </a:extLst>
          </p:cNvPr>
          <p:cNvSpPr txBox="1"/>
          <p:nvPr/>
        </p:nvSpPr>
        <p:spPr>
          <a:xfrm>
            <a:off x="6743700" y="3179349"/>
            <a:ext cx="1756607" cy="44781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Serving/Warehouse</a:t>
            </a:r>
          </a:p>
        </p:txBody>
      </p:sp>
      <p:sp>
        <p:nvSpPr>
          <p:cNvPr id="233" name="TextBox 232">
            <a:extLst>
              <a:ext uri="{FF2B5EF4-FFF2-40B4-BE49-F238E27FC236}">
                <a16:creationId xmlns:a16="http://schemas.microsoft.com/office/drawing/2014/main" id="{D7F10031-58AA-4BF0-86EF-F62B3A69C4C5}"/>
              </a:ext>
            </a:extLst>
          </p:cNvPr>
          <p:cNvSpPr txBox="1"/>
          <p:nvPr/>
        </p:nvSpPr>
        <p:spPr>
          <a:xfrm>
            <a:off x="724781" y="4930143"/>
            <a:ext cx="1604337"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b="1">
                <a:gradFill>
                  <a:gsLst>
                    <a:gs pos="2917">
                      <a:schemeClr val="tx1"/>
                    </a:gs>
                    <a:gs pos="30000">
                      <a:schemeClr val="tx1"/>
                    </a:gs>
                  </a:gsLst>
                  <a:lin ang="5400000" scaled="0"/>
                </a:gradFill>
              </a:rPr>
              <a:t>Landing/Storage</a:t>
            </a:r>
          </a:p>
        </p:txBody>
      </p:sp>
      <p:sp>
        <p:nvSpPr>
          <p:cNvPr id="234" name="TextBox 233">
            <a:extLst>
              <a:ext uri="{FF2B5EF4-FFF2-40B4-BE49-F238E27FC236}">
                <a16:creationId xmlns:a16="http://schemas.microsoft.com/office/drawing/2014/main" id="{999894B8-91EB-4D1E-857D-BDD32D115514}"/>
              </a:ext>
            </a:extLst>
          </p:cNvPr>
          <p:cNvSpPr txBox="1"/>
          <p:nvPr/>
        </p:nvSpPr>
        <p:spPr>
          <a:xfrm>
            <a:off x="3687028" y="1689142"/>
            <a:ext cx="1831916" cy="44781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Processing/Analytics</a:t>
            </a:r>
          </a:p>
        </p:txBody>
      </p:sp>
      <p:sp>
        <p:nvSpPr>
          <p:cNvPr id="235" name="TextBox 234">
            <a:extLst>
              <a:ext uri="{FF2B5EF4-FFF2-40B4-BE49-F238E27FC236}">
                <a16:creationId xmlns:a16="http://schemas.microsoft.com/office/drawing/2014/main" id="{B3597144-3CE2-45E7-8DAA-5682BEEEDB14}"/>
              </a:ext>
            </a:extLst>
          </p:cNvPr>
          <p:cNvSpPr txBox="1"/>
          <p:nvPr/>
        </p:nvSpPr>
        <p:spPr>
          <a:xfrm>
            <a:off x="991579" y="3005544"/>
            <a:ext cx="1288347" cy="46166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Ingestion</a:t>
            </a:r>
          </a:p>
        </p:txBody>
      </p:sp>
      <p:sp>
        <p:nvSpPr>
          <p:cNvPr id="236" name="TextBox 235">
            <a:extLst>
              <a:ext uri="{FF2B5EF4-FFF2-40B4-BE49-F238E27FC236}">
                <a16:creationId xmlns:a16="http://schemas.microsoft.com/office/drawing/2014/main" id="{0AAE6E85-1D30-4126-85B6-0485BEC5DCBB}"/>
              </a:ext>
            </a:extLst>
          </p:cNvPr>
          <p:cNvSpPr txBox="1"/>
          <p:nvPr/>
        </p:nvSpPr>
        <p:spPr>
          <a:xfrm>
            <a:off x="4149835" y="4498882"/>
            <a:ext cx="1288347" cy="46166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Streaming</a:t>
            </a:r>
          </a:p>
        </p:txBody>
      </p:sp>
      <p:sp>
        <p:nvSpPr>
          <p:cNvPr id="237" name="TextBox 236">
            <a:extLst>
              <a:ext uri="{FF2B5EF4-FFF2-40B4-BE49-F238E27FC236}">
                <a16:creationId xmlns:a16="http://schemas.microsoft.com/office/drawing/2014/main" id="{41C8383E-4DD5-4496-881F-F9165342ACAA}"/>
              </a:ext>
            </a:extLst>
          </p:cNvPr>
          <p:cNvSpPr txBox="1"/>
          <p:nvPr/>
        </p:nvSpPr>
        <p:spPr>
          <a:xfrm>
            <a:off x="9927343" y="4536180"/>
            <a:ext cx="1288347" cy="461665"/>
          </a:xfrm>
          <a:prstGeom prst="rect">
            <a:avLst/>
          </a:prstGeom>
          <a:noFill/>
        </p:spPr>
        <p:txBody>
          <a:bodyPr wrap="square" lIns="182880" tIns="146304" rIns="182880" bIns="146304" rtlCol="0">
            <a:spAutoFit/>
          </a:bodyPr>
          <a:lstStyle/>
          <a:p>
            <a:pPr>
              <a:lnSpc>
                <a:spcPct val="90000"/>
              </a:lnSpc>
              <a:spcAft>
                <a:spcPts val="600"/>
              </a:spcAft>
            </a:pPr>
            <a:r>
              <a:rPr lang="en-US" sz="1100" b="1">
                <a:gradFill>
                  <a:gsLst>
                    <a:gs pos="2917">
                      <a:schemeClr val="tx1"/>
                    </a:gs>
                    <a:gs pos="30000">
                      <a:schemeClr val="tx1"/>
                    </a:gs>
                  </a:gsLst>
                  <a:lin ang="5400000" scaled="0"/>
                </a:gradFill>
              </a:rPr>
              <a:t>AI/ML</a:t>
            </a:r>
          </a:p>
        </p:txBody>
      </p:sp>
      <p:sp>
        <p:nvSpPr>
          <p:cNvPr id="238" name="TextBox 237">
            <a:extLst>
              <a:ext uri="{FF2B5EF4-FFF2-40B4-BE49-F238E27FC236}">
                <a16:creationId xmlns:a16="http://schemas.microsoft.com/office/drawing/2014/main" id="{A598391B-D480-4E6D-B8EF-1F90D8B37871}"/>
              </a:ext>
            </a:extLst>
          </p:cNvPr>
          <p:cNvSpPr txBox="1"/>
          <p:nvPr/>
        </p:nvSpPr>
        <p:spPr>
          <a:xfrm>
            <a:off x="9601424" y="1699942"/>
            <a:ext cx="193005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b="1">
                <a:gradFill>
                  <a:gsLst>
                    <a:gs pos="2917">
                      <a:schemeClr val="tx1"/>
                    </a:gs>
                    <a:gs pos="30000">
                      <a:schemeClr val="tx1"/>
                    </a:gs>
                  </a:gsLst>
                  <a:lin ang="5400000" scaled="0"/>
                </a:gradFill>
              </a:rPr>
              <a:t>Business Intelligence</a:t>
            </a:r>
          </a:p>
        </p:txBody>
      </p:sp>
    </p:spTree>
    <p:custDataLst>
      <p:tags r:id="rId1"/>
    </p:custDataLst>
    <p:extLst>
      <p:ext uri="{BB962C8B-B14F-4D97-AF65-F5344CB8AC3E}">
        <p14:creationId xmlns:p14="http://schemas.microsoft.com/office/powerpoint/2010/main" val="425341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a:t>Loading and preparing data for analysis with a data warehouse</a:t>
            </a:r>
          </a:p>
        </p:txBody>
      </p:sp>
      <p:sp>
        <p:nvSpPr>
          <p:cNvPr id="5" name="Title 4"/>
          <p:cNvSpPr>
            <a:spLocks noGrp="1"/>
          </p:cNvSpPr>
          <p:nvPr>
            <p:ph type="title"/>
          </p:nvPr>
        </p:nvSpPr>
        <p:spPr/>
        <p:txBody>
          <a:bodyPr/>
          <a:lstStyle/>
          <a:p>
            <a:r>
              <a:rPr lang="en-US"/>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dirty="0">
                <a:latin typeface="+mn-lt"/>
                <a:cs typeface="Segoe UI" panose="020B0502040204020203" pitchFamily="34" charset="0"/>
              </a:rPr>
              <a:t>Power BI</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a:solidFill>
                  <a:schemeClr val="tx1"/>
                </a:solidFill>
                <a:latin typeface="+mn-lt"/>
                <a:cs typeface="Segoe UI" panose="020B0502040204020203" pitchFamily="34" charset="0"/>
              </a:rPr>
              <a:t>Business and custom </a:t>
            </a:r>
            <a:br>
              <a:rPr lang="en-US">
                <a:solidFill>
                  <a:schemeClr val="tx1"/>
                </a:solidFill>
                <a:latin typeface="+mn-lt"/>
                <a:cs typeface="Segoe UI" panose="020B0502040204020203" pitchFamily="34" charset="0"/>
              </a:rPr>
            </a:br>
            <a:r>
              <a:rPr lang="en-US">
                <a:solidFill>
                  <a:schemeClr val="tx1"/>
                </a:solidFill>
                <a:latin typeface="+mn-lt"/>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defRPr/>
            </a:pPr>
            <a:r>
              <a:rPr lang="en-US">
                <a:solidFill>
                  <a:schemeClr val="tx1"/>
                </a:solidFill>
                <a:latin typeface="+mn-lt"/>
                <a:cs typeface="Segoe UI" panose="020B0502040204020203" pitchFamily="34" charset="0"/>
              </a:rPr>
              <a:t>Logs, files, and media </a:t>
            </a:r>
          </a:p>
          <a:p>
            <a:pPr>
              <a:defRPr/>
            </a:pPr>
            <a:r>
              <a:rPr lang="en-US">
                <a:solidFill>
                  <a:schemeClr val="tx1"/>
                </a:solidFill>
                <a:latin typeface="+mn-lt"/>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algn="ctr">
              <a:lnSpc>
                <a:spcPct val="90000"/>
              </a:lnSpc>
              <a:spcAft>
                <a:spcPts val="600"/>
              </a:spcAft>
              <a:defRPr/>
            </a:pPr>
            <a:r>
              <a:rPr lang="en-US" sz="1400" kern="0">
                <a:solidFill>
                  <a:schemeClr val="tx2"/>
                </a:solidFill>
                <a:latin typeface="+mj-lt"/>
                <a:cs typeface="Segoe UI Semibold" panose="020B0702040204020203" pitchFamily="34" charset="0"/>
              </a:rPr>
              <a:t>Processing/Analytics</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900" i="0" u="none" strike="noStrike" kern="0" cap="none" spc="0" normalizeH="0" baseline="0" noProof="0">
                <a:ln>
                  <a:noFill/>
                </a:ln>
                <a:effectLst/>
                <a:uLnTx/>
                <a:uFillTx/>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algn="ctr">
                <a:lnSpc>
                  <a:spcPct val="90000"/>
                </a:lnSpc>
                <a:spcAft>
                  <a:spcPts val="600"/>
                </a:spcAft>
                <a:defRPr/>
              </a:pPr>
              <a:r>
                <a:rPr lang="en-US" sz="1400" kern="0">
                  <a:solidFill>
                    <a:schemeClr val="tx2"/>
                  </a:solidFill>
                  <a:latin typeface="+mj-lt"/>
                  <a:cs typeface="Segoe UI Semibold" panose="020B0702040204020203" pitchFamily="34" charset="0"/>
                </a:rPr>
                <a:t>Landing/storage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algn="ctr">
              <a:lnSpc>
                <a:spcPct val="90000"/>
              </a:lnSpc>
              <a:spcAft>
                <a:spcPts val="600"/>
              </a:spcAft>
              <a:defRPr/>
            </a:pPr>
            <a:r>
              <a:rPr lang="en-US" sz="1400" kern="0">
                <a:solidFill>
                  <a:schemeClr val="tx2"/>
                </a:solidFill>
                <a:latin typeface="+mj-lt"/>
                <a:cs typeface="Segoe UI Semibold" panose="020B0702040204020203" pitchFamily="34" charset="0"/>
              </a:rPr>
              <a:t>Serving/Warehouse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eaLnBrk="1" fontAlgn="auto" latinLnBrk="0" hangingPunct="1">
              <a:lnSpc>
                <a:spcPct val="90000"/>
              </a:lnSpc>
              <a:spcBef>
                <a:spcPct val="0"/>
              </a:spcBef>
              <a:spcAft>
                <a:spcPts val="588"/>
              </a:spcAft>
              <a:buClrTx/>
              <a:buSzTx/>
              <a:buFontTx/>
              <a:buNone/>
              <a:tabLst/>
              <a:defRPr/>
            </a:pPr>
            <a:r>
              <a:rPr kumimoji="0" lang="en-US" sz="900" i="0" u="none" strike="noStrike" kern="0" cap="none" spc="0" normalizeH="0" baseline="0" noProof="0">
                <a:ln>
                  <a:noFill/>
                </a:ln>
                <a:solidFill>
                  <a:schemeClr val="tx1"/>
                </a:solidFill>
                <a:effectLst/>
                <a:uLnTx/>
                <a:uFillTx/>
                <a:latin typeface="+mn-lt"/>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eaLnBrk="1" fontAlgn="auto" latinLnBrk="0" hangingPunct="1">
                <a:lnSpc>
                  <a:spcPct val="90000"/>
                </a:lnSpc>
                <a:spcBef>
                  <a:spcPct val="0"/>
                </a:spcBef>
                <a:spcAft>
                  <a:spcPts val="588"/>
                </a:spcAft>
                <a:buClrTx/>
                <a:buSzTx/>
                <a:buFontTx/>
                <a:buNone/>
                <a:tabLst/>
                <a:defRPr/>
              </a:pPr>
              <a:r>
                <a:rPr kumimoji="0" lang="en-US" sz="900" i="0" u="none" strike="noStrike" kern="0" cap="none" spc="0" normalizeH="0" baseline="0" noProof="0">
                  <a:ln>
                    <a:noFill/>
                  </a:ln>
                  <a:solidFill>
                    <a:schemeClr val="tx1"/>
                  </a:solidFill>
                  <a:effectLst/>
                  <a:uLnTx/>
                  <a:uFillTx/>
                  <a:latin typeface="+mn-lt"/>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algn="ctr">
              <a:lnSpc>
                <a:spcPct val="90000"/>
              </a:lnSpc>
              <a:spcAft>
                <a:spcPts val="600"/>
              </a:spcAft>
              <a:defRPr/>
            </a:pPr>
            <a:r>
              <a:rPr lang="en-US" sz="1400" kern="0">
                <a:solidFill>
                  <a:schemeClr val="tx2"/>
                </a:solidFill>
                <a:latin typeface="+mj-lt"/>
                <a:cs typeface="Segoe UI Semibold" panose="020B0702040204020203" pitchFamily="34" charset="0"/>
              </a:rPr>
              <a:t>Ingestion</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defRPr/>
            </a:pPr>
            <a:r>
              <a:rPr lang="en-US">
                <a:latin typeface="+mn-lt"/>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Data</a:t>
              </a:r>
              <a:b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b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Azure Import/Export</a:t>
              </a:r>
              <a:b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b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APIs, CLI, and</a:t>
              </a:r>
              <a:b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b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eaLnBrk="1" fontAlgn="auto" latinLnBrk="0" hangingPunct="1">
                <a:lnSpc>
                  <a:spcPct val="100000"/>
                </a:lnSpc>
                <a:spcBef>
                  <a:spcPts val="0"/>
                </a:spcBef>
                <a:spcAft>
                  <a:spcPts val="0"/>
                </a:spcAft>
                <a:buClrTx/>
                <a:buSzTx/>
                <a:buFontTx/>
                <a:buNone/>
                <a:tabLst/>
                <a:defRPr/>
              </a:pP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Azure Data</a:t>
              </a:r>
              <a:b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br>
              <a:r>
                <a:rPr kumimoji="0" lang="en-US" sz="900" i="0" u="none" strike="noStrike" kern="0" cap="none" spc="0" normalizeH="0" baseline="0" noProof="0">
                  <a:ln>
                    <a:noFill/>
                  </a:ln>
                  <a:effectLst/>
                  <a:uLnTx/>
                  <a:uFillTx/>
                  <a:latin typeface="+mn-lt"/>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i="0" u="none" strike="noStrike" kern="0" cap="none" spc="0" normalizeH="0" baseline="0" noProof="0">
                <a:ln>
                  <a:noFill/>
                </a:ln>
                <a:solidFill>
                  <a:schemeClr val="tx2"/>
                </a:solidFill>
                <a:effectLst/>
                <a:uLnTx/>
                <a:uFillTx/>
                <a:latin typeface="+mj-lt"/>
                <a:cs typeface="Segoe UI Semibold" panose="020B0702040204020203" pitchFamily="34" charset="0"/>
              </a:rPr>
              <a:t>Data</a:t>
            </a:r>
            <a:r>
              <a:rPr lang="en-US" sz="1400" kern="0">
                <a:solidFill>
                  <a:schemeClr val="tx2"/>
                </a:solidFill>
                <a:latin typeface="+mj-lt"/>
                <a:cs typeface="Segoe UI Semibold" panose="020B0702040204020203" pitchFamily="34" charset="0"/>
              </a:rPr>
              <a:t> Pipeline</a:t>
            </a:r>
            <a:endParaRPr kumimoji="0" lang="en-US" sz="1400" i="0" u="none" strike="noStrike" kern="0" cap="none" spc="0" normalizeH="0" baseline="0" noProof="0">
              <a:ln>
                <a:noFill/>
              </a:ln>
              <a:solidFill>
                <a:schemeClr val="tx2"/>
              </a:solidFill>
              <a:effectLst/>
              <a:uLnTx/>
              <a:uFillTx/>
              <a:latin typeface="+mj-lt"/>
              <a:cs typeface="Segoe UI Semibold" panose="020B0702040204020203" pitchFamily="34" charset="0"/>
            </a:endParaRP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i="0" u="none" strike="noStrike" kern="0" cap="none" spc="0" normalizeH="0" baseline="0" noProof="0">
                    <a:ln>
                      <a:noFill/>
                    </a:ln>
                    <a:effectLst/>
                    <a:uLnTx/>
                    <a:uFillTx/>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i="0" u="none" strike="noStrike" kern="0" cap="none" spc="0" normalizeH="0" baseline="0" noProof="0">
                    <a:ln>
                      <a:noFill/>
                    </a:ln>
                    <a:effectLst/>
                    <a:uLnTx/>
                    <a:uFillTx/>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i="0" u="none" strike="noStrike" kern="0" cap="none" spc="0" normalizeH="0" baseline="0" noProof="0">
                    <a:ln>
                      <a:noFill/>
                    </a:ln>
                    <a:effectLst/>
                    <a:uLnTx/>
                    <a:uFillTx/>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i="0" u="none" strike="noStrike" kern="0" cap="none" spc="0" normalizeH="0" baseline="0" noProof="0">
                    <a:ln>
                      <a:noFill/>
                    </a:ln>
                    <a:effectLst/>
                    <a:uLnTx/>
                    <a:uFillTx/>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i="0" u="none" strike="noStrike" kern="0" cap="none" spc="0" normalizeH="0" baseline="0" noProof="0">
                    <a:ln>
                      <a:noFill/>
                    </a:ln>
                    <a:effectLst/>
                    <a:uLnTx/>
                    <a:uFillTx/>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943" i="0" u="none" strike="noStrike" kern="0" cap="none" spc="0" normalizeH="0" baseline="0" noProof="0">
                  <a:ln>
                    <a:noFill/>
                  </a:ln>
                  <a:effectLst/>
                  <a:uLnTx/>
                  <a:uFillTx/>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943" i="0" u="none" strike="noStrike" kern="0" cap="none" spc="0" normalizeH="0" baseline="0" noProof="0">
                  <a:ln>
                    <a:noFill/>
                  </a:ln>
                  <a:effectLst/>
                  <a:uLnTx/>
                  <a:uFillTx/>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943" i="0" u="none" strike="noStrike" kern="0" cap="none" spc="0" normalizeH="0" baseline="0" noProof="0">
                  <a:ln>
                    <a:noFill/>
                  </a:ln>
                  <a:effectLst/>
                  <a:uLnTx/>
                  <a:uFillTx/>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943" i="0" u="none" strike="noStrike" kern="0" cap="none" spc="0" normalizeH="0" baseline="0" noProof="0">
                  <a:ln>
                    <a:noFill/>
                  </a:ln>
                  <a:effectLst/>
                  <a:uLnTx/>
                  <a:uFillTx/>
                </a:endParaRPr>
              </a:p>
            </p:txBody>
          </p:sp>
        </p:grpSp>
      </p:gr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i="0" u="none" strike="noStrike" kern="0" cap="none" spc="0" normalizeH="0" baseline="0" noProof="0">
                  <a:ln>
                    <a:noFill/>
                  </a:ln>
                  <a:effectLst/>
                  <a:uLnTx/>
                  <a:uFillTx/>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i="0" u="none" strike="noStrike" kern="0" cap="none" spc="0" normalizeH="0" baseline="0" noProof="0">
                  <a:ln>
                    <a:noFill/>
                  </a:ln>
                  <a:effectLst/>
                  <a:uLnTx/>
                  <a:uFillTx/>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i="0" u="none" strike="noStrike" kern="0" cap="none" spc="0" normalizeH="0" baseline="0" noProof="0">
                  <a:ln>
                    <a:noFill/>
                  </a:ln>
                  <a:effectLst/>
                  <a:uLnTx/>
                  <a:uFillTx/>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i="0" u="none" strike="noStrike" kern="0" cap="none" spc="0" normalizeH="0" baseline="0" noProof="0">
                  <a:ln>
                    <a:noFill/>
                  </a:ln>
                  <a:effectLst/>
                  <a:uLnTx/>
                  <a:uFillTx/>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a:ln>
                    <a:noFill/>
                  </a:ln>
                  <a:effectLst/>
                  <a:uLnTx/>
                  <a:uFillTx/>
                </a:endParaRPr>
              </a:p>
            </p:txBody>
          </p:sp>
        </p:gr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sp>
        <p:nvSpPr>
          <p:cNvPr id="131" name="TextBox 130">
            <a:extLst>
              <a:ext uri="{FF2B5EF4-FFF2-40B4-BE49-F238E27FC236}">
                <a16:creationId xmlns:a16="http://schemas.microsoft.com/office/drawing/2014/main" id="{3CE23CB5-A090-4667-9843-764017D82628}"/>
              </a:ext>
            </a:extLst>
          </p:cNvPr>
          <p:cNvSpPr txBox="1"/>
          <p:nvPr/>
        </p:nvSpPr>
        <p:spPr>
          <a:xfrm>
            <a:off x="10867976" y="1676137"/>
            <a:ext cx="791883" cy="124650"/>
          </a:xfrm>
          <a:prstGeom prst="rect">
            <a:avLst/>
          </a:prstGeom>
          <a:noFill/>
        </p:spPr>
        <p:txBody>
          <a:bodyPr wrap="none" lIns="0" tIns="0" rIns="0" bIns="0" rtlCol="0" anchor="t" anchorCtr="0">
            <a:noAutofit/>
          </a:bodyPr>
          <a:lstStyle/>
          <a:p>
            <a:pPr algn="ctr">
              <a:lnSpc>
                <a:spcPct val="90000"/>
              </a:lnSpc>
              <a:spcAft>
                <a:spcPts val="600"/>
              </a:spcAft>
              <a:defRPr/>
            </a:pPr>
            <a:r>
              <a:rPr lang="en-US" sz="1400" kern="0">
                <a:solidFill>
                  <a:schemeClr val="tx2"/>
                </a:solidFill>
                <a:latin typeface="+mj-lt"/>
                <a:cs typeface="Segoe UI Semibold" panose="020B0702040204020203" pitchFamily="34" charset="0"/>
              </a:rPr>
              <a:t>Business Intelligence</a:t>
            </a:r>
          </a:p>
        </p:txBody>
      </p:sp>
      <p:pic>
        <p:nvPicPr>
          <p:cNvPr id="132" name="Graphic 131">
            <a:extLst>
              <a:ext uri="{FF2B5EF4-FFF2-40B4-BE49-F238E27FC236}">
                <a16:creationId xmlns:a16="http://schemas.microsoft.com/office/drawing/2014/main" id="{69CF312F-4CEF-44D2-90C2-050CF62F4C8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16838" y="5102266"/>
            <a:ext cx="549603" cy="549603"/>
          </a:xfrm>
          <a:prstGeom prst="rect">
            <a:avLst/>
          </a:prstGeom>
        </p:spPr>
      </p:pic>
      <p:pic>
        <p:nvPicPr>
          <p:cNvPr id="133" name="Graphic 132">
            <a:extLst>
              <a:ext uri="{FF2B5EF4-FFF2-40B4-BE49-F238E27FC236}">
                <a16:creationId xmlns:a16="http://schemas.microsoft.com/office/drawing/2014/main" id="{5A8A41E5-9C27-4221-BEBE-A9949A55C8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67976" y="2175663"/>
            <a:ext cx="625963" cy="625963"/>
          </a:xfrm>
          <a:prstGeom prst="rect">
            <a:avLst/>
          </a:prstGeom>
        </p:spPr>
      </p:pic>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Big Data streaming pattern with Azure</a:t>
            </a:r>
          </a:p>
        </p:txBody>
      </p:sp>
      <p:sp>
        <p:nvSpPr>
          <p:cNvPr id="58" name="TextBox 57">
            <a:extLst>
              <a:ext uri="{FF2B5EF4-FFF2-40B4-BE49-F238E27FC236}">
                <a16:creationId xmlns:a16="http://schemas.microsoft.com/office/drawing/2014/main" id="{203D7AD5-A5F2-4240-819A-CB1E09609933}"/>
              </a:ext>
            </a:extLst>
          </p:cNvPr>
          <p:cNvSpPr txBox="1"/>
          <p:nvPr/>
        </p:nvSpPr>
        <p:spPr>
          <a:xfrm>
            <a:off x="10763654" y="3069475"/>
            <a:ext cx="1356462"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67946" y="5625958"/>
            <a:ext cx="1330814"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dashboards</a:t>
            </a:r>
          </a:p>
        </p:txBody>
      </p:sp>
      <p:grpSp>
        <p:nvGrpSpPr>
          <p:cNvPr id="2" name="Group 1">
            <a:extLst>
              <a:ext uri="{FF2B5EF4-FFF2-40B4-BE49-F238E27FC236}">
                <a16:creationId xmlns:a16="http://schemas.microsoft.com/office/drawing/2014/main" id="{98252A7F-8B00-C14C-B5CC-E6B0E77B6073}"/>
              </a:ext>
            </a:extLst>
          </p:cNvPr>
          <p:cNvGrpSpPr/>
          <p:nvPr/>
        </p:nvGrpSpPr>
        <p:grpSpPr>
          <a:xfrm>
            <a:off x="437012" y="2333296"/>
            <a:ext cx="965328" cy="805925"/>
            <a:chOff x="514837" y="2333296"/>
            <a:chExt cx="965328" cy="805925"/>
          </a:xfrm>
        </p:grpSpPr>
        <p:pic>
          <p:nvPicPr>
            <p:cNvPr id="14" name="Graphic 13">
              <a:extLst>
                <a:ext uri="{FF2B5EF4-FFF2-40B4-BE49-F238E27FC236}">
                  <a16:creationId xmlns:a16="http://schemas.microsoft.com/office/drawing/2014/main" id="{0BDE42D8-AF96-41D0-B31A-5C55183A24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991" y="2333296"/>
              <a:ext cx="514028" cy="474233"/>
            </a:xfrm>
            <a:prstGeom prst="rect">
              <a:avLst/>
            </a:prstGeom>
          </p:spPr>
        </p:pic>
        <p:sp>
          <p:nvSpPr>
            <p:cNvPr id="246" name="TextBox 245">
              <a:extLst>
                <a:ext uri="{FF2B5EF4-FFF2-40B4-BE49-F238E27FC236}">
                  <a16:creationId xmlns:a16="http://schemas.microsoft.com/office/drawing/2014/main" id="{E88E97F0-91D0-450C-ABD1-D31E400A51E1}"/>
                </a:ext>
              </a:extLst>
            </p:cNvPr>
            <p:cNvSpPr txBox="1"/>
            <p:nvPr/>
          </p:nvSpPr>
          <p:spPr>
            <a:xfrm>
              <a:off x="514837" y="2795794"/>
              <a:ext cx="965328" cy="34342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 </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50" name="Group 249">
              <a:extLst>
                <a:ext uri="{FF2B5EF4-FFF2-40B4-BE49-F238E27FC236}">
                  <a16:creationId xmlns:a16="http://schemas.microsoft.com/office/drawing/2014/main" id="{89057C99-F619-4E07-A126-2EA0BEB723E3}"/>
                </a:ext>
              </a:extLst>
            </p:cNvPr>
            <p:cNvGrpSpPr/>
            <p:nvPr/>
          </p:nvGrpSpPr>
          <p:grpSpPr>
            <a:xfrm>
              <a:off x="1121874" y="2433360"/>
              <a:ext cx="203307" cy="20327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8"/>
                <a:ext cx="1475469" cy="1498519"/>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6"/>
            <a:stretch>
              <a:fillRect/>
            </a:stretch>
          </p:blipFill>
          <p:spPr>
            <a:xfrm>
              <a:off x="1043067" y="2636370"/>
              <a:ext cx="274293" cy="177123"/>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2017397"/>
            <a:ext cx="0" cy="4156568"/>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2017397"/>
            <a:ext cx="144379" cy="0"/>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6169918"/>
            <a:ext cx="144379" cy="0"/>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2063022"/>
            <a:ext cx="0" cy="4156568"/>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2063022"/>
            <a:ext cx="144379" cy="0"/>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198158"/>
            <a:ext cx="144379" cy="0"/>
          </a:xfrm>
          <a:prstGeom prst="line">
            <a:avLst/>
          </a:prstGeom>
          <a:ln w="1905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a:stCxn id="276" idx="3"/>
          </p:cNvCxnSpPr>
          <p:nvPr/>
        </p:nvCxnSpPr>
        <p:spPr>
          <a:xfrm>
            <a:off x="9744543" y="4055851"/>
            <a:ext cx="902026" cy="0"/>
          </a:xfrm>
          <a:prstGeom prst="straightConnector1">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389908"/>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no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7"/>
            <a:stretch>
              <a:fillRect/>
            </a:stretch>
          </p:blipFill>
          <p:spPr>
            <a:xfrm>
              <a:off x="3931090" y="5053812"/>
              <a:ext cx="474405" cy="474405"/>
            </a:xfrm>
            <a:prstGeom prst="rect">
              <a:avLst/>
            </a:prstGeom>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8"/>
            <a:stretch>
              <a:fillRect/>
            </a:stretch>
          </p:blipFill>
          <p:spPr>
            <a:xfrm>
              <a:off x="3805204" y="3187368"/>
              <a:ext cx="395269" cy="395269"/>
            </a:xfrm>
            <a:prstGeom prst="rect">
              <a:avLst/>
            </a:prstGeom>
            <a:solidFill>
              <a:schemeClr val="bg1"/>
            </a:solidFill>
            <a:ln>
              <a:noFill/>
            </a:ln>
          </p:spPr>
        </p:pic>
        <p:sp>
          <p:nvSpPr>
            <p:cNvPr id="8" name="TextBox 7">
              <a:extLst>
                <a:ext uri="{FF2B5EF4-FFF2-40B4-BE49-F238E27FC236}">
                  <a16:creationId xmlns:a16="http://schemas.microsoft.com/office/drawing/2014/main" id="{97DE9726-BD7C-4657-9A44-8986AE62F9E7}"/>
                </a:ext>
              </a:extLst>
            </p:cNvPr>
            <p:cNvSpPr txBox="1"/>
            <p:nvPr/>
          </p:nvSpPr>
          <p:spPr>
            <a:xfrm>
              <a:off x="2715584" y="3644509"/>
              <a:ext cx="758541"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650629"/>
              <a:ext cx="587020"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491856" y="3644509"/>
              <a:ext cx="1410474" cy="2308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Kafka on HDInsight</a:t>
              </a:r>
            </a:p>
          </p:txBody>
        </p:sp>
        <p:sp>
          <p:nvSpPr>
            <p:cNvPr id="81" name="TextBox 80">
              <a:extLst>
                <a:ext uri="{FF2B5EF4-FFF2-40B4-BE49-F238E27FC236}">
                  <a16:creationId xmlns:a16="http://schemas.microsoft.com/office/drawing/2014/main" id="{AF34930A-FF5D-41A9-B636-B29C7BF68435}"/>
                </a:ext>
              </a:extLst>
            </p:cNvPr>
            <p:cNvSpPr txBox="1"/>
            <p:nvPr/>
          </p:nvSpPr>
          <p:spPr>
            <a:xfrm>
              <a:off x="6534145" y="3649392"/>
              <a:ext cx="922047" cy="3693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S PGothic" panose="020B0600070205080204" pitchFamily="34" charset="-128"/>
                  <a:cs typeface="Segoe UI Semibold" panose="020B0702040204020203" pitchFamily="34" charset="0"/>
                </a:rPr>
                <a:t>Azure 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S PGothic" panose="020B0600070205080204" pitchFamily="34" charset="-128"/>
                  <a:cs typeface="Segoe UI Semibold" panose="020B0702040204020203" pitchFamily="34" charset="0"/>
                </a:rPr>
                <a:t>Analytics</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649392"/>
              <a:ext cx="712054" cy="3693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HDInsight</a:t>
              </a:r>
            </a:p>
          </p:txBody>
        </p:sp>
        <p:sp>
          <p:nvSpPr>
            <p:cNvPr id="269" name="Rectangle 268">
              <a:extLst>
                <a:ext uri="{FF2B5EF4-FFF2-40B4-BE49-F238E27FC236}">
                  <a16:creationId xmlns:a16="http://schemas.microsoft.com/office/drawing/2014/main" id="{B4CF7B6F-8BD0-40D6-84E5-B9724E17ACDF}"/>
                </a:ext>
              </a:extLst>
            </p:cNvPr>
            <p:cNvSpPr/>
            <p:nvPr/>
          </p:nvSpPr>
          <p:spPr>
            <a:xfrm>
              <a:off x="7401144" y="3653191"/>
              <a:ext cx="1162498" cy="3693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13060"/>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chemeClr val="tx1"/>
                  </a:solidFill>
                  <a:effectLst/>
                  <a:uLnTx/>
                  <a:uFillTx/>
                  <a:latin typeface="+mn-lt"/>
                  <a:ea typeface="MS PGothic" panose="020B0600070205080204" pitchFamily="34" charset="-128"/>
                  <a:cs typeface="Segoe UI Semibold" panose="020B0702040204020203" pitchFamily="34" charset="0"/>
                </a:rPr>
                <a:t>Azure ML Studio</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289602" y="1825832"/>
              <a:ext cx="1325270"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chemeClr val="tx1"/>
                  </a:solidFill>
                  <a:effectLst/>
                  <a:uLnTx/>
                  <a:uFillTx/>
                  <a:latin typeface="+mn-lt"/>
                  <a:ea typeface="MS PGothic" panose="020B0600070205080204" pitchFamily="34" charset="-128"/>
                  <a:cs typeface="Segoe UI Semibold" panose="020B0702040204020203" pitchFamily="34" charset="0"/>
                </a:rPr>
                <a:t>R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p:spPr>
        </p:pic>
        <p:sp>
          <p:nvSpPr>
            <p:cNvPr id="273" name="Rectangle 272">
              <a:extLst>
                <a:ext uri="{FF2B5EF4-FFF2-40B4-BE49-F238E27FC236}">
                  <a16:creationId xmlns:a16="http://schemas.microsoft.com/office/drawing/2014/main" id="{116D0A8B-33C5-4104-A2B9-9BB980DEA97B}"/>
                </a:ext>
              </a:extLst>
            </p:cNvPr>
            <p:cNvSpPr/>
            <p:nvPr/>
          </p:nvSpPr>
          <p:spPr>
            <a:xfrm>
              <a:off x="8249403" y="1898631"/>
              <a:ext cx="1072730" cy="3693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solidFill>
                  <a:schemeClr val="tx1"/>
                </a:solidFill>
                <a:cs typeface="Segoe UI" panose="020B0502040204020203"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solidFill>
                  <a:schemeClr val="tx1"/>
                </a:solidFill>
                <a:cs typeface="Segoe UI" panose="020B0502040204020203"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solidFill>
                  <a:schemeClr val="tx1"/>
                </a:solidFill>
                <a:cs typeface="Segoe UI" panose="020B0502040204020203"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a:solidFill>
                  <a:schemeClr val="tx1"/>
                </a:solidFill>
                <a:cs typeface="Segoe UI" panose="020B0502040204020203" pitchFamily="34" charset="0"/>
              </a:endParaRPr>
            </a:p>
          </p:txBody>
        </p:sp>
        <p:sp>
          <p:nvSpPr>
            <p:cNvPr id="18" name="Rectangle 17">
              <a:extLst>
                <a:ext uri="{FF2B5EF4-FFF2-40B4-BE49-F238E27FC236}">
                  <a16:creationId xmlns:a16="http://schemas.microsoft.com/office/drawing/2014/main" id="{06ED9446-6371-4280-BD14-9664CA491682}"/>
                </a:ext>
              </a:extLst>
            </p:cNvPr>
            <p:cNvSpPr/>
            <p:nvPr/>
          </p:nvSpPr>
          <p:spPr bwMode="auto">
            <a:xfrm>
              <a:off x="7609934" y="1340385"/>
              <a:ext cx="684606" cy="661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pic>
          <p:nvPicPr>
            <p:cNvPr id="69" name="image155.png" descr="image155.png">
              <a:extLst>
                <a:ext uri="{FF2B5EF4-FFF2-40B4-BE49-F238E27FC236}">
                  <a16:creationId xmlns:a16="http://schemas.microsoft.com/office/drawing/2014/main" id="{437D9690-B9F4-47F9-85E8-4C34D4BC9FC6}"/>
                </a:ext>
              </a:extLst>
            </p:cNvPr>
            <p:cNvPicPr>
              <a:picLocks noChangeAspect="1"/>
            </p:cNvPicPr>
            <p:nvPr/>
          </p:nvPicPr>
          <p:blipFill>
            <a:blip r:embed="rId11"/>
            <a:stretch>
              <a:fillRect/>
            </a:stretch>
          </p:blipFill>
          <p:spPr>
            <a:xfrm>
              <a:off x="7630787" y="1432990"/>
              <a:ext cx="495396" cy="383932"/>
            </a:xfrm>
            <a:prstGeom prst="rect">
              <a:avLst/>
            </a:prstGeom>
            <a:ln w="12700">
              <a:miter lim="400000"/>
            </a:ln>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60107" y="3130449"/>
              <a:ext cx="930925" cy="55855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w="19050">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w="19050">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w="19050">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w="1905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702710"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Semilight"/>
                  <a:ea typeface="+mn-ea"/>
                  <a:cs typeface="+mn-cs"/>
                </a:rPr>
                <a:t>Machine learning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1664430"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Semilight"/>
                  <a:ea typeface="+mn-ea"/>
                  <a:cs typeface="+mn-cs"/>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1818511"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Semilight"/>
                  <a:ea typeface="+mn-ea"/>
                  <a:cs typeface="+mn-cs"/>
                </a:rPr>
                <a:t>Long-term storage</a:t>
              </a:r>
            </a:p>
          </p:txBody>
        </p:sp>
        <p:sp>
          <p:nvSpPr>
            <p:cNvPr id="305" name="TextBox 304">
              <a:extLst>
                <a:ext uri="{FF2B5EF4-FFF2-40B4-BE49-F238E27FC236}">
                  <a16:creationId xmlns:a16="http://schemas.microsoft.com/office/drawing/2014/main" id="{A5710C37-3140-4C15-81EB-E119735C9498}"/>
                </a:ext>
              </a:extLst>
            </p:cNvPr>
            <p:cNvSpPr txBox="1">
              <a:spLocks/>
            </p:cNvSpPr>
            <p:nvPr/>
          </p:nvSpPr>
          <p:spPr>
            <a:xfrm>
              <a:off x="7286695" y="2517191"/>
              <a:ext cx="1612044" cy="252000"/>
            </a:xfrm>
            <a:prstGeom prst="rect">
              <a:avLst/>
            </a:prstGeom>
            <a:solidFill>
              <a:schemeClr val="bg1"/>
            </a:solidFill>
          </p:spPr>
          <p:txBody>
            <a:bodyPr wrap="none" lIns="182880" tIns="0" rIns="182880" bIns="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Segoe UI Semilight"/>
                  <a:ea typeface="+mn-ea"/>
                  <a:cs typeface="+mn-cs"/>
                </a:rPr>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4095681"/>
            <a:ext cx="617102" cy="0"/>
          </a:xfrm>
          <a:prstGeom prst="straightConnector1">
            <a:avLst/>
          </a:prstGeom>
          <a:ln w="19050">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EAC198BD-8916-4BB6-8C9C-BC92D607A555}"/>
              </a:ext>
            </a:extLst>
          </p:cNvPr>
          <p:cNvSpPr txBox="1"/>
          <p:nvPr/>
        </p:nvSpPr>
        <p:spPr>
          <a:xfrm>
            <a:off x="3715674" y="6047998"/>
            <a:ext cx="1011815"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Data Lake Store</a:t>
            </a:r>
          </a:p>
        </p:txBody>
      </p:sp>
      <p:sp>
        <p:nvSpPr>
          <p:cNvPr id="150" name="TextBox 149">
            <a:extLst>
              <a:ext uri="{FF2B5EF4-FFF2-40B4-BE49-F238E27FC236}">
                <a16:creationId xmlns:a16="http://schemas.microsoft.com/office/drawing/2014/main" id="{71496028-833F-4ACD-ABFC-1212FA7DA559}"/>
              </a:ext>
            </a:extLst>
          </p:cNvPr>
          <p:cNvSpPr txBox="1"/>
          <p:nvPr/>
        </p:nvSpPr>
        <p:spPr>
          <a:xfrm>
            <a:off x="5303512" y="6047998"/>
            <a:ext cx="574196"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SQL DB</a:t>
            </a:r>
          </a:p>
        </p:txBody>
      </p:sp>
      <p:sp>
        <p:nvSpPr>
          <p:cNvPr id="151" name="TextBox 150">
            <a:extLst>
              <a:ext uri="{FF2B5EF4-FFF2-40B4-BE49-F238E27FC236}">
                <a16:creationId xmlns:a16="http://schemas.microsoft.com/office/drawing/2014/main" id="{9A4DDFDB-B8BC-47A6-B2DF-800B88FB9FAB}"/>
              </a:ext>
            </a:extLst>
          </p:cNvPr>
          <p:cNvSpPr txBox="1"/>
          <p:nvPr/>
        </p:nvSpPr>
        <p:spPr>
          <a:xfrm>
            <a:off x="6599274" y="6047998"/>
            <a:ext cx="780983"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Cosmos DB</a:t>
            </a:r>
          </a:p>
        </p:txBody>
      </p:sp>
      <p:sp>
        <p:nvSpPr>
          <p:cNvPr id="152" name="TextBox 151">
            <a:extLst>
              <a:ext uri="{FF2B5EF4-FFF2-40B4-BE49-F238E27FC236}">
                <a16:creationId xmlns:a16="http://schemas.microsoft.com/office/drawing/2014/main" id="{54952FB0-793E-43F6-8940-E9A46DE4126B}"/>
              </a:ext>
            </a:extLst>
          </p:cNvPr>
          <p:cNvSpPr txBox="1"/>
          <p:nvPr/>
        </p:nvSpPr>
        <p:spPr>
          <a:xfrm>
            <a:off x="8075383" y="6047998"/>
            <a:ext cx="1194558"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S PGothic" panose="020B0600070205080204" pitchFamily="34" charset="-128"/>
                <a:cs typeface="Segoe UI Semibold" panose="020B0702040204020203" pitchFamily="34" charset="0"/>
              </a:rPr>
              <a:t>Azure Blob Storage</a:t>
            </a:r>
          </a:p>
        </p:txBody>
      </p:sp>
      <p:pic>
        <p:nvPicPr>
          <p:cNvPr id="271" name="Graphic 270">
            <a:extLst>
              <a:ext uri="{FF2B5EF4-FFF2-40B4-BE49-F238E27FC236}">
                <a16:creationId xmlns:a16="http://schemas.microsoft.com/office/drawing/2014/main" id="{B0641FEE-DCC3-46AE-8BDE-6A77303D2F0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29057" y="3730478"/>
            <a:ext cx="418510" cy="418510"/>
          </a:xfrm>
          <a:prstGeom prst="rect">
            <a:avLst/>
          </a:prstGeom>
        </p:spPr>
      </p:pic>
      <p:pic>
        <p:nvPicPr>
          <p:cNvPr id="275" name="Graphic 274">
            <a:extLst>
              <a:ext uri="{FF2B5EF4-FFF2-40B4-BE49-F238E27FC236}">
                <a16:creationId xmlns:a16="http://schemas.microsoft.com/office/drawing/2014/main" id="{5D3BB0E6-E9A6-4CA0-AEA8-B2F475F2D4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68621" y="3626191"/>
            <a:ext cx="619346" cy="619346"/>
          </a:xfrm>
          <a:prstGeom prst="rect">
            <a:avLst/>
          </a:prstGeom>
        </p:spPr>
      </p:pic>
      <p:pic>
        <p:nvPicPr>
          <p:cNvPr id="289" name="Graphic 288">
            <a:extLst>
              <a:ext uri="{FF2B5EF4-FFF2-40B4-BE49-F238E27FC236}">
                <a16:creationId xmlns:a16="http://schemas.microsoft.com/office/drawing/2014/main" id="{978E2ED4-E4A5-4802-8B30-FFD08C32B70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88946" y="1988652"/>
            <a:ext cx="403861" cy="403861"/>
          </a:xfrm>
          <a:prstGeom prst="rect">
            <a:avLst/>
          </a:prstGeom>
        </p:spPr>
      </p:pic>
      <p:pic>
        <p:nvPicPr>
          <p:cNvPr id="293" name="Graphic 292">
            <a:extLst>
              <a:ext uri="{FF2B5EF4-FFF2-40B4-BE49-F238E27FC236}">
                <a16:creationId xmlns:a16="http://schemas.microsoft.com/office/drawing/2014/main" id="{0129811D-9038-4330-BF2D-AFF2B69E76A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84175" y="3716809"/>
            <a:ext cx="408585" cy="408585"/>
          </a:xfrm>
          <a:prstGeom prst="rect">
            <a:avLst/>
          </a:prstGeom>
        </p:spPr>
      </p:pic>
      <p:pic>
        <p:nvPicPr>
          <p:cNvPr id="302" name="Graphic 301">
            <a:extLst>
              <a:ext uri="{FF2B5EF4-FFF2-40B4-BE49-F238E27FC236}">
                <a16:creationId xmlns:a16="http://schemas.microsoft.com/office/drawing/2014/main" id="{8FABA4D1-1A77-44D2-A1D2-B7AF5F16969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79108" y="5586186"/>
            <a:ext cx="467888" cy="467888"/>
          </a:xfrm>
          <a:prstGeom prst="rect">
            <a:avLst/>
          </a:prstGeom>
        </p:spPr>
      </p:pic>
      <p:pic>
        <p:nvPicPr>
          <p:cNvPr id="306" name="Graphic 305">
            <a:extLst>
              <a:ext uri="{FF2B5EF4-FFF2-40B4-BE49-F238E27FC236}">
                <a16:creationId xmlns:a16="http://schemas.microsoft.com/office/drawing/2014/main" id="{7D76BA49-0817-48DF-B5FE-57067A97A8A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12892" y="5604912"/>
            <a:ext cx="476250" cy="438150"/>
          </a:xfrm>
          <a:prstGeom prst="rect">
            <a:avLst/>
          </a:prstGeom>
        </p:spPr>
      </p:pic>
      <p:pic>
        <p:nvPicPr>
          <p:cNvPr id="307" name="Graphic 306">
            <a:extLst>
              <a:ext uri="{FF2B5EF4-FFF2-40B4-BE49-F238E27FC236}">
                <a16:creationId xmlns:a16="http://schemas.microsoft.com/office/drawing/2014/main" id="{8EB3DBE0-76E6-45AB-B201-0EA813A1ACF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136100" y="4890118"/>
            <a:ext cx="549603" cy="549603"/>
          </a:xfrm>
          <a:prstGeom prst="rect">
            <a:avLst/>
          </a:prstGeom>
        </p:spPr>
      </p:pic>
      <p:pic>
        <p:nvPicPr>
          <p:cNvPr id="308" name="Graphic 307">
            <a:extLst>
              <a:ext uri="{FF2B5EF4-FFF2-40B4-BE49-F238E27FC236}">
                <a16:creationId xmlns:a16="http://schemas.microsoft.com/office/drawing/2014/main" id="{EBBB1F8D-4D2F-4FA8-B310-4C04B4787ED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409150" y="5576857"/>
            <a:ext cx="476250" cy="476250"/>
          </a:xfrm>
          <a:prstGeom prst="rect">
            <a:avLst/>
          </a:prstGeom>
        </p:spPr>
      </p:pic>
      <p:grpSp>
        <p:nvGrpSpPr>
          <p:cNvPr id="4" name="Group 3">
            <a:extLst>
              <a:ext uri="{FF2B5EF4-FFF2-40B4-BE49-F238E27FC236}">
                <a16:creationId xmlns:a16="http://schemas.microsoft.com/office/drawing/2014/main" id="{10BF82E2-1616-2C47-A907-E9AEC013376B}"/>
              </a:ext>
            </a:extLst>
          </p:cNvPr>
          <p:cNvGrpSpPr/>
          <p:nvPr/>
        </p:nvGrpSpPr>
        <p:grpSpPr>
          <a:xfrm>
            <a:off x="192028" y="5234940"/>
            <a:ext cx="1455296" cy="787494"/>
            <a:chOff x="192028" y="5234940"/>
            <a:chExt cx="1455296" cy="787494"/>
          </a:xfrm>
        </p:grpSpPr>
        <p:sp>
          <p:nvSpPr>
            <p:cNvPr id="177" name="TextBox 176">
              <a:extLst>
                <a:ext uri="{FF2B5EF4-FFF2-40B4-BE49-F238E27FC236}">
                  <a16:creationId xmlns:a16="http://schemas.microsoft.com/office/drawing/2014/main" id="{4D236705-EF4D-4F28-93B6-4A797BE346E7}"/>
                </a:ext>
              </a:extLst>
            </p:cNvPr>
            <p:cNvSpPr txBox="1"/>
            <p:nvPr/>
          </p:nvSpPr>
          <p:spPr>
            <a:xfrm>
              <a:off x="192028" y="5647588"/>
              <a:ext cx="1455296"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br>
                <a:rPr kumimoji="0" lang="en-US" sz="918"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18"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0" name="Group 179">
              <a:extLst>
                <a:ext uri="{FF2B5EF4-FFF2-40B4-BE49-F238E27FC236}">
                  <a16:creationId xmlns:a16="http://schemas.microsoft.com/office/drawing/2014/main" id="{D4542DCC-94DB-48AF-8961-05C80AAA396F}"/>
                </a:ext>
              </a:extLst>
            </p:cNvPr>
            <p:cNvGrpSpPr/>
            <p:nvPr/>
          </p:nvGrpSpPr>
          <p:grpSpPr>
            <a:xfrm>
              <a:off x="981522" y="5238947"/>
              <a:ext cx="482771" cy="406914"/>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chemeClr val="bg1"/>
                    </a:solidFill>
                    <a:effectLst/>
                    <a:uLnTx/>
                    <a:uFillTx/>
                    <a:latin typeface="Segoe UI Semilight"/>
                    <a:ea typeface="+mn-ea"/>
                    <a:cs typeface="+mn-cs"/>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solidFill>
                        <a:schemeClr val="bg1"/>
                      </a:solidFill>
                      <a:effectLst/>
                      <a:uLnTx/>
                      <a:uFillTx/>
                      <a:latin typeface="Segoe UI Semilight"/>
                      <a:ea typeface="Segoe UI" pitchFamily="34" charset="0"/>
                      <a:cs typeface="Segoe UI" pitchFamily="34" charset="0"/>
                    </a:endParaRPr>
                  </a:p>
                </p:txBody>
              </p:sp>
            </p:grpSp>
          </p:grpSp>
        </p:grpSp>
        <p:pic>
          <p:nvPicPr>
            <p:cNvPr id="3" name="Graphic 2">
              <a:extLst>
                <a:ext uri="{FF2B5EF4-FFF2-40B4-BE49-F238E27FC236}">
                  <a16:creationId xmlns:a16="http://schemas.microsoft.com/office/drawing/2014/main" id="{50AE8928-A495-4807-8B3B-6E20D78FCE0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25317" y="5234940"/>
              <a:ext cx="446106" cy="412648"/>
            </a:xfrm>
            <a:prstGeom prst="rect">
              <a:avLst/>
            </a:prstGeom>
          </p:spPr>
        </p:pic>
      </p:grpSp>
      <p:grpSp>
        <p:nvGrpSpPr>
          <p:cNvPr id="6" name="Group 5">
            <a:extLst>
              <a:ext uri="{FF2B5EF4-FFF2-40B4-BE49-F238E27FC236}">
                <a16:creationId xmlns:a16="http://schemas.microsoft.com/office/drawing/2014/main" id="{244A1953-D252-834A-BB93-96F5D6664AE7}"/>
              </a:ext>
            </a:extLst>
          </p:cNvPr>
          <p:cNvGrpSpPr/>
          <p:nvPr/>
        </p:nvGrpSpPr>
        <p:grpSpPr>
          <a:xfrm>
            <a:off x="167351" y="3783241"/>
            <a:ext cx="1504650" cy="740593"/>
            <a:chOff x="167351" y="3783241"/>
            <a:chExt cx="1504650" cy="740593"/>
          </a:xfrm>
        </p:grpSpPr>
        <p:sp>
          <p:nvSpPr>
            <p:cNvPr id="240" name="TextBox 239">
              <a:extLst>
                <a:ext uri="{FF2B5EF4-FFF2-40B4-BE49-F238E27FC236}">
                  <a16:creationId xmlns:a16="http://schemas.microsoft.com/office/drawing/2014/main" id="{C4413F1F-7B53-41AB-A0ED-21C3EB42455D}"/>
                </a:ext>
              </a:extLst>
            </p:cNvPr>
            <p:cNvSpPr txBox="1"/>
            <p:nvPr/>
          </p:nvSpPr>
          <p:spPr>
            <a:xfrm>
              <a:off x="167351" y="4148988"/>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338279" y="3783241"/>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49010" y="2124261"/>
                <a:ext cx="271899" cy="271899"/>
              </a:xfrm>
              <a:prstGeom prst="rect">
                <a:avLst/>
              </a:prstGeom>
            </p:spPr>
          </p:pic>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pic>
          <p:nvPicPr>
            <p:cNvPr id="9" name="Graphic 8">
              <a:extLst>
                <a:ext uri="{FF2B5EF4-FFF2-40B4-BE49-F238E27FC236}">
                  <a16:creationId xmlns:a16="http://schemas.microsoft.com/office/drawing/2014/main" id="{AA7FF7D2-7EFE-4F7B-9093-691258124A3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77240" y="3794760"/>
              <a:ext cx="261972" cy="297694"/>
            </a:xfrm>
            <a:prstGeom prst="rect">
              <a:avLst/>
            </a:prstGeom>
          </p:spPr>
        </p:pic>
      </p:grpSp>
      <p:pic>
        <p:nvPicPr>
          <p:cNvPr id="12" name="Graphic 11">
            <a:extLst>
              <a:ext uri="{FF2B5EF4-FFF2-40B4-BE49-F238E27FC236}">
                <a16:creationId xmlns:a16="http://schemas.microsoft.com/office/drawing/2014/main" id="{C85CC053-5F8B-43A5-A5E3-074342D44C4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42320" y="2340531"/>
            <a:ext cx="625963" cy="625963"/>
          </a:xfrm>
          <a:prstGeom prst="rect">
            <a:avLst/>
          </a:prstGeom>
        </p:spPr>
      </p:pic>
      <p:sp>
        <p:nvSpPr>
          <p:cNvPr id="310" name="TextBox 309">
            <a:extLst>
              <a:ext uri="{FF2B5EF4-FFF2-40B4-BE49-F238E27FC236}">
                <a16:creationId xmlns:a16="http://schemas.microsoft.com/office/drawing/2014/main" id="{E1A48F9D-EF8B-4898-9C5E-7D1BF1BE0902}"/>
              </a:ext>
            </a:extLst>
          </p:cNvPr>
          <p:cNvSpPr txBox="1"/>
          <p:nvPr/>
        </p:nvSpPr>
        <p:spPr>
          <a:xfrm>
            <a:off x="11110188" y="5416435"/>
            <a:ext cx="646331"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defRPr/>
            </a:pPr>
            <a:r>
              <a:rPr lang="en-US"/>
              <a:t>Power BI</a:t>
            </a:r>
          </a:p>
        </p:txBody>
      </p:sp>
      <p:pic>
        <p:nvPicPr>
          <p:cNvPr id="147" name="Graphic 146">
            <a:extLst>
              <a:ext uri="{FF2B5EF4-FFF2-40B4-BE49-F238E27FC236}">
                <a16:creationId xmlns:a16="http://schemas.microsoft.com/office/drawing/2014/main" id="{55C71010-94B2-45A9-9F78-39347E88E0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51881" y="3715791"/>
            <a:ext cx="433197" cy="433197"/>
          </a:xfrm>
          <a:prstGeom prst="rect">
            <a:avLst/>
          </a:prstGeom>
        </p:spPr>
      </p:pic>
    </p:spTree>
    <p:custDataLst>
      <p:tags r:id="rId1"/>
    </p:custDataLst>
    <p:extLst>
      <p:ext uri="{BB962C8B-B14F-4D97-AF65-F5344CB8AC3E}">
        <p14:creationId xmlns:p14="http://schemas.microsoft.com/office/powerpoint/2010/main" val="100329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F6B05-64FE-4AA9-89EF-4D87B78E363F}"/>
              </a:ext>
            </a:extLst>
          </p:cNvPr>
          <p:cNvSpPr>
            <a:spLocks noGrp="1"/>
          </p:cNvSpPr>
          <p:nvPr>
            <p:ph type="title"/>
          </p:nvPr>
        </p:nvSpPr>
        <p:spPr/>
        <p:txBody>
          <a:bodyPr/>
          <a:lstStyle/>
          <a:p>
            <a:r>
              <a:rPr lang="en-IN"/>
              <a:t>Real-time analytics pattern in Azure</a:t>
            </a:r>
          </a:p>
        </p:txBody>
      </p:sp>
      <p:sp>
        <p:nvSpPr>
          <p:cNvPr id="503" name="Shape 101">
            <a:extLst>
              <a:ext uri="{FF2B5EF4-FFF2-40B4-BE49-F238E27FC236}">
                <a16:creationId xmlns:a16="http://schemas.microsoft.com/office/drawing/2014/main" id="{9F4CFB08-5714-4D56-9C56-D5F37485E348}"/>
              </a:ext>
            </a:extLst>
          </p:cNvPr>
          <p:cNvSpPr txBox="1"/>
          <p:nvPr/>
        </p:nvSpPr>
        <p:spPr>
          <a:xfrm>
            <a:off x="84544" y="6248753"/>
            <a:ext cx="1574488" cy="387870"/>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Batch data</a:t>
            </a:r>
          </a:p>
        </p:txBody>
      </p:sp>
      <p:sp>
        <p:nvSpPr>
          <p:cNvPr id="504" name="Shape 101">
            <a:extLst>
              <a:ext uri="{FF2B5EF4-FFF2-40B4-BE49-F238E27FC236}">
                <a16:creationId xmlns:a16="http://schemas.microsoft.com/office/drawing/2014/main" id="{03961F54-2C95-4729-A019-82FF1A8C2C47}"/>
              </a:ext>
            </a:extLst>
          </p:cNvPr>
          <p:cNvSpPr txBox="1"/>
          <p:nvPr/>
        </p:nvSpPr>
        <p:spPr>
          <a:xfrm>
            <a:off x="84544" y="3122180"/>
            <a:ext cx="1574488" cy="387870"/>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Streaming data</a:t>
            </a:r>
          </a:p>
        </p:txBody>
      </p:sp>
      <p:sp>
        <p:nvSpPr>
          <p:cNvPr id="468" name="Rectangle 467">
            <a:extLst>
              <a:ext uri="{FF2B5EF4-FFF2-40B4-BE49-F238E27FC236}">
                <a16:creationId xmlns:a16="http://schemas.microsoft.com/office/drawing/2014/main" id="{504CEAA7-1EE3-400D-9304-40FEE6C14BF6}"/>
              </a:ext>
            </a:extLst>
          </p:cNvPr>
          <p:cNvSpPr/>
          <p:nvPr/>
        </p:nvSpPr>
        <p:spPr bwMode="auto">
          <a:xfrm>
            <a:off x="9429123" y="1428644"/>
            <a:ext cx="2342748" cy="508645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grpSp>
        <p:nvGrpSpPr>
          <p:cNvPr id="266" name="Group 265">
            <a:extLst>
              <a:ext uri="{FF2B5EF4-FFF2-40B4-BE49-F238E27FC236}">
                <a16:creationId xmlns:a16="http://schemas.microsoft.com/office/drawing/2014/main" id="{CD60E10E-A538-42DE-88D5-BD9AC0C2B088}"/>
              </a:ext>
            </a:extLst>
          </p:cNvPr>
          <p:cNvGrpSpPr/>
          <p:nvPr/>
        </p:nvGrpSpPr>
        <p:grpSpPr>
          <a:xfrm>
            <a:off x="10891404" y="2284574"/>
            <a:ext cx="683513" cy="689784"/>
            <a:chOff x="6981702" y="1590036"/>
            <a:chExt cx="410336" cy="414100"/>
          </a:xfrm>
          <a:solidFill>
            <a:srgbClr val="3999C6"/>
          </a:solidFill>
        </p:grpSpPr>
        <p:grpSp>
          <p:nvGrpSpPr>
            <p:cNvPr id="267" name="Group 266">
              <a:extLst>
                <a:ext uri="{FF2B5EF4-FFF2-40B4-BE49-F238E27FC236}">
                  <a16:creationId xmlns:a16="http://schemas.microsoft.com/office/drawing/2014/main" id="{D777B257-980B-40F8-98C5-60C0F3973C59}"/>
                </a:ext>
              </a:extLst>
            </p:cNvPr>
            <p:cNvGrpSpPr/>
            <p:nvPr/>
          </p:nvGrpSpPr>
          <p:grpSpPr>
            <a:xfrm>
              <a:off x="7260237" y="1738027"/>
              <a:ext cx="129064" cy="91211"/>
              <a:chOff x="7199698" y="1738027"/>
              <a:chExt cx="129064" cy="91211"/>
            </a:xfrm>
            <a:grpFill/>
          </p:grpSpPr>
          <p:sp>
            <p:nvSpPr>
              <p:cNvPr id="279" name="Freeform: Shape 278">
                <a:extLst>
                  <a:ext uri="{FF2B5EF4-FFF2-40B4-BE49-F238E27FC236}">
                    <a16:creationId xmlns:a16="http://schemas.microsoft.com/office/drawing/2014/main" id="{045DF84E-FD5A-4D24-8726-C1DDA334EACB}"/>
                  </a:ext>
                </a:extLst>
              </p:cNvPr>
              <p:cNvSpPr/>
              <p:nvPr/>
            </p:nvSpPr>
            <p:spPr>
              <a:xfrm>
                <a:off x="7199698" y="1738027"/>
                <a:ext cx="50166" cy="91211"/>
              </a:xfrm>
              <a:custGeom>
                <a:avLst/>
                <a:gdLst>
                  <a:gd name="connsiteX0" fmla="*/ 204311 w 209550"/>
                  <a:gd name="connsiteY0" fmla="*/ 28099 h 381000"/>
                  <a:gd name="connsiteX1" fmla="*/ 184309 w 209550"/>
                  <a:gd name="connsiteY1" fmla="*/ 7144 h 381000"/>
                  <a:gd name="connsiteX2" fmla="*/ 17621 w 209550"/>
                  <a:gd name="connsiteY2" fmla="*/ 168116 h 381000"/>
                  <a:gd name="connsiteX3" fmla="*/ 7144 w 209550"/>
                  <a:gd name="connsiteY3" fmla="*/ 193834 h 381000"/>
                  <a:gd name="connsiteX4" fmla="*/ 17621 w 209550"/>
                  <a:gd name="connsiteY4" fmla="*/ 219551 h 381000"/>
                  <a:gd name="connsiteX5" fmla="*/ 184309 w 209550"/>
                  <a:gd name="connsiteY5" fmla="*/ 379571 h 381000"/>
                  <a:gd name="connsiteX6" fmla="*/ 204311 w 209550"/>
                  <a:gd name="connsiteY6" fmla="*/ 358616 h 381000"/>
                  <a:gd name="connsiteX7" fmla="*/ 37624 w 209550"/>
                  <a:gd name="connsiteY7" fmla="*/ 197644 h 381000"/>
                  <a:gd name="connsiteX8" fmla="*/ 35719 w 209550"/>
                  <a:gd name="connsiteY8" fmla="*/ 192881 h 381000"/>
                  <a:gd name="connsiteX9" fmla="*/ 37624 w 209550"/>
                  <a:gd name="connsiteY9" fmla="*/ 188119 h 381000"/>
                  <a:gd name="connsiteX10" fmla="*/ 204311 w 209550"/>
                  <a:gd name="connsiteY10" fmla="*/ 2809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550" h="381000">
                    <a:moveTo>
                      <a:pt x="204311" y="28099"/>
                    </a:moveTo>
                    <a:lnTo>
                      <a:pt x="184309" y="7144"/>
                    </a:lnTo>
                    <a:lnTo>
                      <a:pt x="17621" y="168116"/>
                    </a:lnTo>
                    <a:cubicBezTo>
                      <a:pt x="10954" y="174784"/>
                      <a:pt x="7144" y="184309"/>
                      <a:pt x="7144" y="193834"/>
                    </a:cubicBezTo>
                    <a:cubicBezTo>
                      <a:pt x="7144" y="203359"/>
                      <a:pt x="10954" y="212884"/>
                      <a:pt x="17621" y="219551"/>
                    </a:cubicBezTo>
                    <a:lnTo>
                      <a:pt x="184309" y="379571"/>
                    </a:lnTo>
                    <a:lnTo>
                      <a:pt x="204311" y="358616"/>
                    </a:lnTo>
                    <a:lnTo>
                      <a:pt x="37624" y="197644"/>
                    </a:lnTo>
                    <a:cubicBezTo>
                      <a:pt x="35719" y="195739"/>
                      <a:pt x="35719" y="193834"/>
                      <a:pt x="35719" y="192881"/>
                    </a:cubicBezTo>
                    <a:cubicBezTo>
                      <a:pt x="35719" y="191929"/>
                      <a:pt x="35719" y="190024"/>
                      <a:pt x="37624" y="188119"/>
                    </a:cubicBezTo>
                    <a:lnTo>
                      <a:pt x="204311" y="2809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71372E08-030B-42A2-8B52-23F775983B79}"/>
                  </a:ext>
                </a:extLst>
              </p:cNvPr>
              <p:cNvSpPr/>
              <p:nvPr/>
            </p:nvSpPr>
            <p:spPr>
              <a:xfrm>
                <a:off x="7278596" y="1738027"/>
                <a:ext cx="50166" cy="91211"/>
              </a:xfrm>
              <a:custGeom>
                <a:avLst/>
                <a:gdLst>
                  <a:gd name="connsiteX0" fmla="*/ 175736 w 209550"/>
                  <a:gd name="connsiteY0" fmla="*/ 192881 h 381000"/>
                  <a:gd name="connsiteX1" fmla="*/ 173831 w 209550"/>
                  <a:gd name="connsiteY1" fmla="*/ 197644 h 381000"/>
                  <a:gd name="connsiteX2" fmla="*/ 7144 w 209550"/>
                  <a:gd name="connsiteY2" fmla="*/ 357664 h 381000"/>
                  <a:gd name="connsiteX3" fmla="*/ 27146 w 209550"/>
                  <a:gd name="connsiteY3" fmla="*/ 378619 h 381000"/>
                  <a:gd name="connsiteX4" fmla="*/ 193834 w 209550"/>
                  <a:gd name="connsiteY4" fmla="*/ 218599 h 381000"/>
                  <a:gd name="connsiteX5" fmla="*/ 204311 w 209550"/>
                  <a:gd name="connsiteY5" fmla="*/ 192881 h 381000"/>
                  <a:gd name="connsiteX6" fmla="*/ 193834 w 209550"/>
                  <a:gd name="connsiteY6" fmla="*/ 167164 h 381000"/>
                  <a:gd name="connsiteX7" fmla="*/ 27146 w 209550"/>
                  <a:gd name="connsiteY7" fmla="*/ 7144 h 381000"/>
                  <a:gd name="connsiteX8" fmla="*/ 7144 w 209550"/>
                  <a:gd name="connsiteY8" fmla="*/ 28099 h 381000"/>
                  <a:gd name="connsiteX9" fmla="*/ 173831 w 209550"/>
                  <a:gd name="connsiteY9" fmla="*/ 188119 h 381000"/>
                  <a:gd name="connsiteX10" fmla="*/ 175736 w 209550"/>
                  <a:gd name="connsiteY10" fmla="*/ 1928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550" h="381000">
                    <a:moveTo>
                      <a:pt x="175736" y="192881"/>
                    </a:moveTo>
                    <a:cubicBezTo>
                      <a:pt x="175736" y="193834"/>
                      <a:pt x="175736" y="195739"/>
                      <a:pt x="173831" y="197644"/>
                    </a:cubicBezTo>
                    <a:lnTo>
                      <a:pt x="7144" y="357664"/>
                    </a:lnTo>
                    <a:lnTo>
                      <a:pt x="27146" y="378619"/>
                    </a:lnTo>
                    <a:lnTo>
                      <a:pt x="193834" y="218599"/>
                    </a:lnTo>
                    <a:cubicBezTo>
                      <a:pt x="200501" y="211931"/>
                      <a:pt x="204311" y="202406"/>
                      <a:pt x="204311" y="192881"/>
                    </a:cubicBezTo>
                    <a:cubicBezTo>
                      <a:pt x="204311" y="183356"/>
                      <a:pt x="200501" y="173831"/>
                      <a:pt x="193834" y="167164"/>
                    </a:cubicBezTo>
                    <a:lnTo>
                      <a:pt x="27146" y="7144"/>
                    </a:lnTo>
                    <a:lnTo>
                      <a:pt x="7144" y="28099"/>
                    </a:lnTo>
                    <a:lnTo>
                      <a:pt x="173831" y="188119"/>
                    </a:lnTo>
                    <a:cubicBezTo>
                      <a:pt x="174784" y="190024"/>
                      <a:pt x="175736" y="191929"/>
                      <a:pt x="175736" y="1928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FBCBD433-6206-4031-82AC-F86D15DEA7C5}"/>
                  </a:ext>
                </a:extLst>
              </p:cNvPr>
              <p:cNvSpPr/>
              <p:nvPr/>
            </p:nvSpPr>
            <p:spPr>
              <a:xfrm>
                <a:off x="7235954" y="1773827"/>
                <a:ext cx="25083" cy="25083"/>
              </a:xfrm>
              <a:custGeom>
                <a:avLst/>
                <a:gdLst>
                  <a:gd name="connsiteX0" fmla="*/ 7144 w 104775"/>
                  <a:gd name="connsiteY0" fmla="*/ 54769 h 104775"/>
                  <a:gd name="connsiteX1" fmla="*/ 53816 w 104775"/>
                  <a:gd name="connsiteY1" fmla="*/ 102394 h 104775"/>
                  <a:gd name="connsiteX2" fmla="*/ 100489 w 104775"/>
                  <a:gd name="connsiteY2" fmla="*/ 54769 h 104775"/>
                  <a:gd name="connsiteX3" fmla="*/ 53816 w 104775"/>
                  <a:gd name="connsiteY3" fmla="*/ 7144 h 104775"/>
                  <a:gd name="connsiteX4" fmla="*/ 7144 w 104775"/>
                  <a:gd name="connsiteY4" fmla="*/ 54769 h 104775"/>
                  <a:gd name="connsiteX5" fmla="*/ 71914 w 104775"/>
                  <a:gd name="connsiteY5" fmla="*/ 54769 h 104775"/>
                  <a:gd name="connsiteX6" fmla="*/ 53816 w 104775"/>
                  <a:gd name="connsiteY6" fmla="*/ 73819 h 104775"/>
                  <a:gd name="connsiteX7" fmla="*/ 35719 w 104775"/>
                  <a:gd name="connsiteY7" fmla="*/ 54769 h 104775"/>
                  <a:gd name="connsiteX8" fmla="*/ 53816 w 104775"/>
                  <a:gd name="connsiteY8" fmla="*/ 35719 h 104775"/>
                  <a:gd name="connsiteX9" fmla="*/ 71914 w 104775"/>
                  <a:gd name="connsiteY9" fmla="*/ 547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7144" y="54769"/>
                    </a:moveTo>
                    <a:cubicBezTo>
                      <a:pt x="7144" y="80486"/>
                      <a:pt x="28099" y="102394"/>
                      <a:pt x="53816" y="102394"/>
                    </a:cubicBezTo>
                    <a:cubicBezTo>
                      <a:pt x="79534" y="102394"/>
                      <a:pt x="100489" y="81439"/>
                      <a:pt x="100489" y="54769"/>
                    </a:cubicBezTo>
                    <a:cubicBezTo>
                      <a:pt x="100489" y="28099"/>
                      <a:pt x="79534" y="7144"/>
                      <a:pt x="53816" y="7144"/>
                    </a:cubicBezTo>
                    <a:cubicBezTo>
                      <a:pt x="28099" y="7144"/>
                      <a:pt x="7144" y="29051"/>
                      <a:pt x="7144" y="54769"/>
                    </a:cubicBezTo>
                    <a:close/>
                    <a:moveTo>
                      <a:pt x="71914" y="54769"/>
                    </a:moveTo>
                    <a:cubicBezTo>
                      <a:pt x="71914" y="65246"/>
                      <a:pt x="63341" y="73819"/>
                      <a:pt x="53816" y="73819"/>
                    </a:cubicBezTo>
                    <a:cubicBezTo>
                      <a:pt x="44291" y="73819"/>
                      <a:pt x="35719" y="65246"/>
                      <a:pt x="35719" y="54769"/>
                    </a:cubicBezTo>
                    <a:cubicBezTo>
                      <a:pt x="35719" y="44291"/>
                      <a:pt x="44291" y="35719"/>
                      <a:pt x="53816" y="35719"/>
                    </a:cubicBezTo>
                    <a:cubicBezTo>
                      <a:pt x="63341" y="35719"/>
                      <a:pt x="71914" y="44291"/>
                      <a:pt x="71914" y="547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0FB18B7D-15ED-4D58-9383-AA1E14920D09}"/>
                  </a:ext>
                </a:extLst>
              </p:cNvPr>
              <p:cNvSpPr/>
              <p:nvPr/>
            </p:nvSpPr>
            <p:spPr>
              <a:xfrm>
                <a:off x="7266966" y="1773599"/>
                <a:ext cx="25083" cy="25083"/>
              </a:xfrm>
              <a:custGeom>
                <a:avLst/>
                <a:gdLst>
                  <a:gd name="connsiteX0" fmla="*/ 53816 w 104775"/>
                  <a:gd name="connsiteY0" fmla="*/ 102394 h 104775"/>
                  <a:gd name="connsiteX1" fmla="*/ 100489 w 104775"/>
                  <a:gd name="connsiteY1" fmla="*/ 54769 h 104775"/>
                  <a:gd name="connsiteX2" fmla="*/ 53816 w 104775"/>
                  <a:gd name="connsiteY2" fmla="*/ 7144 h 104775"/>
                  <a:gd name="connsiteX3" fmla="*/ 7144 w 104775"/>
                  <a:gd name="connsiteY3" fmla="*/ 54769 h 104775"/>
                  <a:gd name="connsiteX4" fmla="*/ 53816 w 104775"/>
                  <a:gd name="connsiteY4" fmla="*/ 102394 h 104775"/>
                  <a:gd name="connsiteX5" fmla="*/ 53816 w 104775"/>
                  <a:gd name="connsiteY5" fmla="*/ 36671 h 104775"/>
                  <a:gd name="connsiteX6" fmla="*/ 71914 w 104775"/>
                  <a:gd name="connsiteY6" fmla="*/ 55721 h 104775"/>
                  <a:gd name="connsiteX7" fmla="*/ 53816 w 104775"/>
                  <a:gd name="connsiteY7" fmla="*/ 74771 h 104775"/>
                  <a:gd name="connsiteX8" fmla="*/ 35719 w 104775"/>
                  <a:gd name="connsiteY8" fmla="*/ 55721 h 104775"/>
                  <a:gd name="connsiteX9" fmla="*/ 53816 w 104775"/>
                  <a:gd name="connsiteY9" fmla="*/ 366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816" y="102394"/>
                    </a:moveTo>
                    <a:cubicBezTo>
                      <a:pt x="79534" y="102394"/>
                      <a:pt x="100489" y="81439"/>
                      <a:pt x="100489" y="54769"/>
                    </a:cubicBezTo>
                    <a:cubicBezTo>
                      <a:pt x="100489" y="28099"/>
                      <a:pt x="79534" y="7144"/>
                      <a:pt x="53816" y="7144"/>
                    </a:cubicBezTo>
                    <a:cubicBezTo>
                      <a:pt x="28099" y="7144"/>
                      <a:pt x="7144" y="28099"/>
                      <a:pt x="7144" y="54769"/>
                    </a:cubicBezTo>
                    <a:cubicBezTo>
                      <a:pt x="7144" y="81439"/>
                      <a:pt x="28099" y="102394"/>
                      <a:pt x="53816" y="102394"/>
                    </a:cubicBezTo>
                    <a:close/>
                    <a:moveTo>
                      <a:pt x="53816" y="36671"/>
                    </a:moveTo>
                    <a:cubicBezTo>
                      <a:pt x="64294" y="36671"/>
                      <a:pt x="71914" y="45244"/>
                      <a:pt x="71914" y="55721"/>
                    </a:cubicBezTo>
                    <a:cubicBezTo>
                      <a:pt x="71914" y="66199"/>
                      <a:pt x="63341" y="74771"/>
                      <a:pt x="53816" y="74771"/>
                    </a:cubicBezTo>
                    <a:cubicBezTo>
                      <a:pt x="44291" y="74771"/>
                      <a:pt x="35719" y="66199"/>
                      <a:pt x="35719" y="55721"/>
                    </a:cubicBezTo>
                    <a:cubicBezTo>
                      <a:pt x="35719" y="45244"/>
                      <a:pt x="44291" y="36671"/>
                      <a:pt x="53816" y="366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68" name="Group 267">
              <a:extLst>
                <a:ext uri="{FF2B5EF4-FFF2-40B4-BE49-F238E27FC236}">
                  <a16:creationId xmlns:a16="http://schemas.microsoft.com/office/drawing/2014/main" id="{CF60FDBD-C73A-429A-BB89-C9C521AFD3B9}"/>
                </a:ext>
              </a:extLst>
            </p:cNvPr>
            <p:cNvGrpSpPr/>
            <p:nvPr/>
          </p:nvGrpSpPr>
          <p:grpSpPr>
            <a:xfrm>
              <a:off x="7275970" y="1611015"/>
              <a:ext cx="91212" cy="82090"/>
              <a:chOff x="7163213" y="1611015"/>
              <a:chExt cx="91212" cy="82090"/>
            </a:xfrm>
            <a:grpFill/>
          </p:grpSpPr>
          <p:sp>
            <p:nvSpPr>
              <p:cNvPr id="277" name="Freeform: Shape 276">
                <a:extLst>
                  <a:ext uri="{FF2B5EF4-FFF2-40B4-BE49-F238E27FC236}">
                    <a16:creationId xmlns:a16="http://schemas.microsoft.com/office/drawing/2014/main" id="{16BF2292-9E33-49FC-BAA0-39672AB51FF4}"/>
                  </a:ext>
                </a:extLst>
              </p:cNvPr>
              <p:cNvSpPr/>
              <p:nvPr/>
            </p:nvSpPr>
            <p:spPr>
              <a:xfrm>
                <a:off x="7163213" y="1611015"/>
                <a:ext cx="91212" cy="82090"/>
              </a:xfrm>
              <a:custGeom>
                <a:avLst/>
                <a:gdLst>
                  <a:gd name="connsiteX0" fmla="*/ 382429 w 381000"/>
                  <a:gd name="connsiteY0" fmla="*/ 7144 h 342900"/>
                  <a:gd name="connsiteX1" fmla="*/ 7144 w 381000"/>
                  <a:gd name="connsiteY1" fmla="*/ 7144 h 342900"/>
                  <a:gd name="connsiteX2" fmla="*/ 7144 w 381000"/>
                  <a:gd name="connsiteY2" fmla="*/ 343376 h 342900"/>
                  <a:gd name="connsiteX3" fmla="*/ 382429 w 381000"/>
                  <a:gd name="connsiteY3" fmla="*/ 343376 h 342900"/>
                  <a:gd name="connsiteX4" fmla="*/ 382429 w 381000"/>
                  <a:gd name="connsiteY4" fmla="*/ 7144 h 342900"/>
                  <a:gd name="connsiteX5" fmla="*/ 35719 w 381000"/>
                  <a:gd name="connsiteY5" fmla="*/ 314801 h 342900"/>
                  <a:gd name="connsiteX6" fmla="*/ 35719 w 381000"/>
                  <a:gd name="connsiteY6" fmla="*/ 276701 h 342900"/>
                  <a:gd name="connsiteX7" fmla="*/ 136684 w 381000"/>
                  <a:gd name="connsiteY7" fmla="*/ 173831 h 342900"/>
                  <a:gd name="connsiteX8" fmla="*/ 223361 w 381000"/>
                  <a:gd name="connsiteY8" fmla="*/ 261461 h 342900"/>
                  <a:gd name="connsiteX9" fmla="*/ 252889 w 381000"/>
                  <a:gd name="connsiteY9" fmla="*/ 231934 h 342900"/>
                  <a:gd name="connsiteX10" fmla="*/ 333851 w 381000"/>
                  <a:gd name="connsiteY10" fmla="*/ 314801 h 342900"/>
                  <a:gd name="connsiteX11" fmla="*/ 35719 w 381000"/>
                  <a:gd name="connsiteY11" fmla="*/ 314801 h 342900"/>
                  <a:gd name="connsiteX12" fmla="*/ 353854 w 381000"/>
                  <a:gd name="connsiteY12" fmla="*/ 293846 h 342900"/>
                  <a:gd name="connsiteX13" fmla="*/ 252889 w 381000"/>
                  <a:gd name="connsiteY13" fmla="*/ 191929 h 342900"/>
                  <a:gd name="connsiteX14" fmla="*/ 223361 w 381000"/>
                  <a:gd name="connsiteY14" fmla="*/ 221456 h 342900"/>
                  <a:gd name="connsiteX15" fmla="*/ 136684 w 381000"/>
                  <a:gd name="connsiteY15" fmla="*/ 133826 h 342900"/>
                  <a:gd name="connsiteX16" fmla="*/ 35719 w 381000"/>
                  <a:gd name="connsiteY16" fmla="*/ 235744 h 342900"/>
                  <a:gd name="connsiteX17" fmla="*/ 35719 w 381000"/>
                  <a:gd name="connsiteY17" fmla="*/ 35719 h 342900"/>
                  <a:gd name="connsiteX18" fmla="*/ 353854 w 381000"/>
                  <a:gd name="connsiteY18" fmla="*/ 35719 h 342900"/>
                  <a:gd name="connsiteX19" fmla="*/ 353854 w 381000"/>
                  <a:gd name="connsiteY19" fmla="*/ 29384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42900">
                    <a:moveTo>
                      <a:pt x="382429" y="7144"/>
                    </a:moveTo>
                    <a:lnTo>
                      <a:pt x="7144" y="7144"/>
                    </a:lnTo>
                    <a:lnTo>
                      <a:pt x="7144" y="343376"/>
                    </a:lnTo>
                    <a:lnTo>
                      <a:pt x="382429" y="343376"/>
                    </a:lnTo>
                    <a:lnTo>
                      <a:pt x="382429" y="7144"/>
                    </a:lnTo>
                    <a:close/>
                    <a:moveTo>
                      <a:pt x="35719" y="314801"/>
                    </a:moveTo>
                    <a:lnTo>
                      <a:pt x="35719" y="276701"/>
                    </a:lnTo>
                    <a:lnTo>
                      <a:pt x="136684" y="173831"/>
                    </a:lnTo>
                    <a:lnTo>
                      <a:pt x="223361" y="261461"/>
                    </a:lnTo>
                    <a:lnTo>
                      <a:pt x="252889" y="231934"/>
                    </a:lnTo>
                    <a:lnTo>
                      <a:pt x="333851" y="314801"/>
                    </a:lnTo>
                    <a:lnTo>
                      <a:pt x="35719" y="314801"/>
                    </a:lnTo>
                    <a:close/>
                    <a:moveTo>
                      <a:pt x="353854" y="293846"/>
                    </a:moveTo>
                    <a:lnTo>
                      <a:pt x="252889" y="191929"/>
                    </a:lnTo>
                    <a:lnTo>
                      <a:pt x="223361" y="221456"/>
                    </a:lnTo>
                    <a:lnTo>
                      <a:pt x="136684" y="133826"/>
                    </a:lnTo>
                    <a:lnTo>
                      <a:pt x="35719" y="235744"/>
                    </a:lnTo>
                    <a:lnTo>
                      <a:pt x="35719" y="35719"/>
                    </a:lnTo>
                    <a:lnTo>
                      <a:pt x="353854" y="35719"/>
                    </a:lnTo>
                    <a:lnTo>
                      <a:pt x="353854" y="29384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91B535A4-6EB9-4DC6-A79C-D08367D9FED2}"/>
                  </a:ext>
                </a:extLst>
              </p:cNvPr>
              <p:cNvSpPr/>
              <p:nvPr/>
            </p:nvSpPr>
            <p:spPr>
              <a:xfrm>
                <a:off x="7220448" y="1626749"/>
                <a:ext cx="25083" cy="25083"/>
              </a:xfrm>
              <a:custGeom>
                <a:avLst/>
                <a:gdLst>
                  <a:gd name="connsiteX0" fmla="*/ 53816 w 104775"/>
                  <a:gd name="connsiteY0" fmla="*/ 98584 h 104775"/>
                  <a:gd name="connsiteX1" fmla="*/ 100489 w 104775"/>
                  <a:gd name="connsiteY1" fmla="*/ 52864 h 104775"/>
                  <a:gd name="connsiteX2" fmla="*/ 53816 w 104775"/>
                  <a:gd name="connsiteY2" fmla="*/ 7144 h 104775"/>
                  <a:gd name="connsiteX3" fmla="*/ 7144 w 104775"/>
                  <a:gd name="connsiteY3" fmla="*/ 52864 h 104775"/>
                  <a:gd name="connsiteX4" fmla="*/ 53816 w 104775"/>
                  <a:gd name="connsiteY4" fmla="*/ 98584 h 104775"/>
                  <a:gd name="connsiteX5" fmla="*/ 53816 w 104775"/>
                  <a:gd name="connsiteY5" fmla="*/ 35719 h 104775"/>
                  <a:gd name="connsiteX6" fmla="*/ 71914 w 104775"/>
                  <a:gd name="connsiteY6" fmla="*/ 52864 h 104775"/>
                  <a:gd name="connsiteX7" fmla="*/ 53816 w 104775"/>
                  <a:gd name="connsiteY7" fmla="*/ 70009 h 104775"/>
                  <a:gd name="connsiteX8" fmla="*/ 35719 w 104775"/>
                  <a:gd name="connsiteY8" fmla="*/ 52864 h 104775"/>
                  <a:gd name="connsiteX9" fmla="*/ 53816 w 104775"/>
                  <a:gd name="connsiteY9" fmla="*/ 3571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816" y="98584"/>
                    </a:moveTo>
                    <a:cubicBezTo>
                      <a:pt x="79534" y="98584"/>
                      <a:pt x="100489" y="78581"/>
                      <a:pt x="100489" y="52864"/>
                    </a:cubicBezTo>
                    <a:cubicBezTo>
                      <a:pt x="100489" y="27146"/>
                      <a:pt x="79534" y="7144"/>
                      <a:pt x="53816" y="7144"/>
                    </a:cubicBezTo>
                    <a:cubicBezTo>
                      <a:pt x="28099" y="7144"/>
                      <a:pt x="7144" y="27146"/>
                      <a:pt x="7144" y="52864"/>
                    </a:cubicBezTo>
                    <a:cubicBezTo>
                      <a:pt x="7144" y="78581"/>
                      <a:pt x="28099" y="98584"/>
                      <a:pt x="53816" y="98584"/>
                    </a:cubicBezTo>
                    <a:close/>
                    <a:moveTo>
                      <a:pt x="53816" y="35719"/>
                    </a:moveTo>
                    <a:cubicBezTo>
                      <a:pt x="64294" y="35719"/>
                      <a:pt x="71914" y="43339"/>
                      <a:pt x="71914" y="52864"/>
                    </a:cubicBezTo>
                    <a:cubicBezTo>
                      <a:pt x="71914" y="62389"/>
                      <a:pt x="63341" y="70009"/>
                      <a:pt x="53816" y="70009"/>
                    </a:cubicBezTo>
                    <a:cubicBezTo>
                      <a:pt x="44291" y="70009"/>
                      <a:pt x="35719" y="62389"/>
                      <a:pt x="35719" y="52864"/>
                    </a:cubicBezTo>
                    <a:cubicBezTo>
                      <a:pt x="35719" y="43339"/>
                      <a:pt x="43339" y="35719"/>
                      <a:pt x="53816" y="3571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269" name="Group 268">
              <a:extLst>
                <a:ext uri="{FF2B5EF4-FFF2-40B4-BE49-F238E27FC236}">
                  <a16:creationId xmlns:a16="http://schemas.microsoft.com/office/drawing/2014/main" id="{2926A30F-C5C1-417F-8918-420F6D8A7591}"/>
                </a:ext>
              </a:extLst>
            </p:cNvPr>
            <p:cNvGrpSpPr/>
            <p:nvPr/>
          </p:nvGrpSpPr>
          <p:grpSpPr>
            <a:xfrm>
              <a:off x="7005645" y="1894682"/>
              <a:ext cx="143658" cy="109454"/>
              <a:chOff x="6981702" y="1894682"/>
              <a:chExt cx="143658" cy="109454"/>
            </a:xfrm>
            <a:grpFill/>
          </p:grpSpPr>
          <p:sp>
            <p:nvSpPr>
              <p:cNvPr id="275" name="Freeform: Shape 274">
                <a:extLst>
                  <a:ext uri="{FF2B5EF4-FFF2-40B4-BE49-F238E27FC236}">
                    <a16:creationId xmlns:a16="http://schemas.microsoft.com/office/drawing/2014/main" id="{BED17C0E-489E-4995-84CA-A29D14056416}"/>
                  </a:ext>
                </a:extLst>
              </p:cNvPr>
              <p:cNvSpPr/>
              <p:nvPr/>
            </p:nvSpPr>
            <p:spPr>
              <a:xfrm>
                <a:off x="6981702" y="1894682"/>
                <a:ext cx="143658" cy="109454"/>
              </a:xfrm>
              <a:custGeom>
                <a:avLst/>
                <a:gdLst>
                  <a:gd name="connsiteX0" fmla="*/ 556736 w 600075"/>
                  <a:gd name="connsiteY0" fmla="*/ 7144 h 457200"/>
                  <a:gd name="connsiteX1" fmla="*/ 50006 w 600075"/>
                  <a:gd name="connsiteY1" fmla="*/ 7144 h 457200"/>
                  <a:gd name="connsiteX2" fmla="*/ 7144 w 600075"/>
                  <a:gd name="connsiteY2" fmla="*/ 50006 h 457200"/>
                  <a:gd name="connsiteX3" fmla="*/ 7144 w 600075"/>
                  <a:gd name="connsiteY3" fmla="*/ 410051 h 457200"/>
                  <a:gd name="connsiteX4" fmla="*/ 50006 w 600075"/>
                  <a:gd name="connsiteY4" fmla="*/ 452914 h 457200"/>
                  <a:gd name="connsiteX5" fmla="*/ 556736 w 600075"/>
                  <a:gd name="connsiteY5" fmla="*/ 452914 h 457200"/>
                  <a:gd name="connsiteX6" fmla="*/ 599599 w 600075"/>
                  <a:gd name="connsiteY6" fmla="*/ 410051 h 457200"/>
                  <a:gd name="connsiteX7" fmla="*/ 599599 w 600075"/>
                  <a:gd name="connsiteY7" fmla="*/ 50006 h 457200"/>
                  <a:gd name="connsiteX8" fmla="*/ 556736 w 600075"/>
                  <a:gd name="connsiteY8" fmla="*/ 7144 h 457200"/>
                  <a:gd name="connsiteX9" fmla="*/ 570071 w 600075"/>
                  <a:gd name="connsiteY9" fmla="*/ 410051 h 457200"/>
                  <a:gd name="connsiteX10" fmla="*/ 555784 w 600075"/>
                  <a:gd name="connsiteY10" fmla="*/ 424339 h 457200"/>
                  <a:gd name="connsiteX11" fmla="*/ 50006 w 600075"/>
                  <a:gd name="connsiteY11" fmla="*/ 424339 h 457200"/>
                  <a:gd name="connsiteX12" fmla="*/ 35719 w 600075"/>
                  <a:gd name="connsiteY12" fmla="*/ 410051 h 457200"/>
                  <a:gd name="connsiteX13" fmla="*/ 35719 w 600075"/>
                  <a:gd name="connsiteY13" fmla="*/ 50006 h 457200"/>
                  <a:gd name="connsiteX14" fmla="*/ 50006 w 600075"/>
                  <a:gd name="connsiteY14" fmla="*/ 35719 h 457200"/>
                  <a:gd name="connsiteX15" fmla="*/ 556736 w 600075"/>
                  <a:gd name="connsiteY15" fmla="*/ 35719 h 457200"/>
                  <a:gd name="connsiteX16" fmla="*/ 571024 w 600075"/>
                  <a:gd name="connsiteY16" fmla="*/ 50006 h 457200"/>
                  <a:gd name="connsiteX17" fmla="*/ 571024 w 600075"/>
                  <a:gd name="connsiteY17" fmla="*/ 41005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075" h="457200">
                    <a:moveTo>
                      <a:pt x="556736" y="7144"/>
                    </a:moveTo>
                    <a:lnTo>
                      <a:pt x="50006" y="7144"/>
                    </a:lnTo>
                    <a:cubicBezTo>
                      <a:pt x="26194" y="7144"/>
                      <a:pt x="7144" y="26194"/>
                      <a:pt x="7144" y="50006"/>
                    </a:cubicBezTo>
                    <a:lnTo>
                      <a:pt x="7144" y="410051"/>
                    </a:lnTo>
                    <a:cubicBezTo>
                      <a:pt x="7144" y="433864"/>
                      <a:pt x="26194" y="452914"/>
                      <a:pt x="50006" y="452914"/>
                    </a:cubicBezTo>
                    <a:lnTo>
                      <a:pt x="556736" y="452914"/>
                    </a:lnTo>
                    <a:cubicBezTo>
                      <a:pt x="580549" y="452914"/>
                      <a:pt x="599599" y="433864"/>
                      <a:pt x="599599" y="410051"/>
                    </a:cubicBezTo>
                    <a:lnTo>
                      <a:pt x="599599" y="50006"/>
                    </a:lnTo>
                    <a:cubicBezTo>
                      <a:pt x="598646" y="26194"/>
                      <a:pt x="580549" y="7144"/>
                      <a:pt x="556736" y="7144"/>
                    </a:cubicBezTo>
                    <a:close/>
                    <a:moveTo>
                      <a:pt x="570071" y="410051"/>
                    </a:moveTo>
                    <a:cubicBezTo>
                      <a:pt x="570071" y="417671"/>
                      <a:pt x="563404" y="424339"/>
                      <a:pt x="555784" y="424339"/>
                    </a:cubicBezTo>
                    <a:lnTo>
                      <a:pt x="50006" y="424339"/>
                    </a:lnTo>
                    <a:cubicBezTo>
                      <a:pt x="42386" y="424339"/>
                      <a:pt x="35719" y="417671"/>
                      <a:pt x="35719" y="410051"/>
                    </a:cubicBezTo>
                    <a:lnTo>
                      <a:pt x="35719" y="50006"/>
                    </a:lnTo>
                    <a:cubicBezTo>
                      <a:pt x="35719" y="42386"/>
                      <a:pt x="42386" y="35719"/>
                      <a:pt x="50006" y="35719"/>
                    </a:cubicBezTo>
                    <a:lnTo>
                      <a:pt x="556736" y="35719"/>
                    </a:lnTo>
                    <a:cubicBezTo>
                      <a:pt x="564356" y="35719"/>
                      <a:pt x="571024" y="42386"/>
                      <a:pt x="571024" y="50006"/>
                    </a:cubicBezTo>
                    <a:lnTo>
                      <a:pt x="571024" y="4100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EF294F57-C4D0-4C97-B14B-ACCE63FC53DE}"/>
                  </a:ext>
                </a:extLst>
              </p:cNvPr>
              <p:cNvSpPr/>
              <p:nvPr/>
            </p:nvSpPr>
            <p:spPr>
              <a:xfrm>
                <a:off x="7043498" y="1976317"/>
                <a:ext cx="20523" cy="9121"/>
              </a:xfrm>
              <a:custGeom>
                <a:avLst/>
                <a:gdLst>
                  <a:gd name="connsiteX0" fmla="*/ 7144 w 85725"/>
                  <a:gd name="connsiteY0" fmla="*/ 7144 h 38100"/>
                  <a:gd name="connsiteX1" fmla="*/ 82391 w 85725"/>
                  <a:gd name="connsiteY1" fmla="*/ 7144 h 38100"/>
                  <a:gd name="connsiteX2" fmla="*/ 82391 w 85725"/>
                  <a:gd name="connsiteY2" fmla="*/ 35719 h 38100"/>
                  <a:gd name="connsiteX3" fmla="*/ 7144 w 85725"/>
                  <a:gd name="connsiteY3" fmla="*/ 35719 h 38100"/>
                </a:gdLst>
                <a:ahLst/>
                <a:cxnLst>
                  <a:cxn ang="0">
                    <a:pos x="connsiteX0" y="connsiteY0"/>
                  </a:cxn>
                  <a:cxn ang="0">
                    <a:pos x="connsiteX1" y="connsiteY1"/>
                  </a:cxn>
                  <a:cxn ang="0">
                    <a:pos x="connsiteX2" y="connsiteY2"/>
                  </a:cxn>
                  <a:cxn ang="0">
                    <a:pos x="connsiteX3" y="connsiteY3"/>
                  </a:cxn>
                </a:cxnLst>
                <a:rect l="l" t="t" r="r" b="b"/>
                <a:pathLst>
                  <a:path w="85725" h="38100">
                    <a:moveTo>
                      <a:pt x="7144" y="7144"/>
                    </a:moveTo>
                    <a:lnTo>
                      <a:pt x="82391" y="7144"/>
                    </a:lnTo>
                    <a:lnTo>
                      <a:pt x="82391" y="35719"/>
                    </a:lnTo>
                    <a:lnTo>
                      <a:pt x="7144" y="3571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70" name="Freeform: Shape 269">
              <a:extLst>
                <a:ext uri="{FF2B5EF4-FFF2-40B4-BE49-F238E27FC236}">
                  <a16:creationId xmlns:a16="http://schemas.microsoft.com/office/drawing/2014/main" id="{ECD388B8-E4B7-41F5-ABD0-BC0AA1ECC952}"/>
                </a:ext>
              </a:extLst>
            </p:cNvPr>
            <p:cNvSpPr/>
            <p:nvPr/>
          </p:nvSpPr>
          <p:spPr>
            <a:xfrm>
              <a:off x="6981702" y="1731870"/>
              <a:ext cx="191544" cy="125416"/>
            </a:xfrm>
            <a:custGeom>
              <a:avLst/>
              <a:gdLst>
                <a:gd name="connsiteX0" fmla="*/ 793909 w 800100"/>
                <a:gd name="connsiteY0" fmla="*/ 479584 h 523875"/>
                <a:gd name="connsiteX1" fmla="*/ 777716 w 800100"/>
                <a:gd name="connsiteY1" fmla="*/ 433864 h 523875"/>
                <a:gd name="connsiteX2" fmla="*/ 691991 w 800100"/>
                <a:gd name="connsiteY2" fmla="*/ 352901 h 523875"/>
                <a:gd name="connsiteX3" fmla="*/ 691991 w 800100"/>
                <a:gd name="connsiteY3" fmla="*/ 7144 h 523875"/>
                <a:gd name="connsiteX4" fmla="*/ 108109 w 800100"/>
                <a:gd name="connsiteY4" fmla="*/ 7144 h 523875"/>
                <a:gd name="connsiteX5" fmla="*/ 108109 w 800100"/>
                <a:gd name="connsiteY5" fmla="*/ 352901 h 523875"/>
                <a:gd name="connsiteX6" fmla="*/ 24289 w 800100"/>
                <a:gd name="connsiteY6" fmla="*/ 433864 h 523875"/>
                <a:gd name="connsiteX7" fmla="*/ 23336 w 800100"/>
                <a:gd name="connsiteY7" fmla="*/ 434816 h 523875"/>
                <a:gd name="connsiteX8" fmla="*/ 7144 w 800100"/>
                <a:gd name="connsiteY8" fmla="*/ 480536 h 523875"/>
                <a:gd name="connsiteX9" fmla="*/ 47149 w 800100"/>
                <a:gd name="connsiteY9" fmla="*/ 518636 h 523875"/>
                <a:gd name="connsiteX10" fmla="*/ 754856 w 800100"/>
                <a:gd name="connsiteY10" fmla="*/ 518636 h 523875"/>
                <a:gd name="connsiteX11" fmla="*/ 793909 w 800100"/>
                <a:gd name="connsiteY11" fmla="*/ 479584 h 523875"/>
                <a:gd name="connsiteX12" fmla="*/ 136684 w 800100"/>
                <a:gd name="connsiteY12" fmla="*/ 35719 h 523875"/>
                <a:gd name="connsiteX13" fmla="*/ 664369 w 800100"/>
                <a:gd name="connsiteY13" fmla="*/ 35719 h 523875"/>
                <a:gd name="connsiteX14" fmla="*/ 664369 w 800100"/>
                <a:gd name="connsiteY14" fmla="*/ 345281 h 523875"/>
                <a:gd name="connsiteX15" fmla="*/ 136684 w 800100"/>
                <a:gd name="connsiteY15" fmla="*/ 345281 h 523875"/>
                <a:gd name="connsiteX16" fmla="*/ 136684 w 800100"/>
                <a:gd name="connsiteY16" fmla="*/ 35719 h 523875"/>
                <a:gd name="connsiteX17" fmla="*/ 754856 w 800100"/>
                <a:gd name="connsiteY17" fmla="*/ 490061 h 523875"/>
                <a:gd name="connsiteX18" fmla="*/ 47149 w 800100"/>
                <a:gd name="connsiteY18" fmla="*/ 490061 h 523875"/>
                <a:gd name="connsiteX19" fmla="*/ 35719 w 800100"/>
                <a:gd name="connsiteY19" fmla="*/ 480536 h 523875"/>
                <a:gd name="connsiteX20" fmla="*/ 44291 w 800100"/>
                <a:gd name="connsiteY20" fmla="*/ 453866 h 523875"/>
                <a:gd name="connsiteX21" fmla="*/ 128111 w 800100"/>
                <a:gd name="connsiteY21" fmla="*/ 373856 h 523875"/>
                <a:gd name="connsiteX22" fmla="*/ 672941 w 800100"/>
                <a:gd name="connsiteY22" fmla="*/ 373856 h 523875"/>
                <a:gd name="connsiteX23" fmla="*/ 756761 w 800100"/>
                <a:gd name="connsiteY23" fmla="*/ 453866 h 523875"/>
                <a:gd name="connsiteX24" fmla="*/ 765334 w 800100"/>
                <a:gd name="connsiteY24" fmla="*/ 480536 h 523875"/>
                <a:gd name="connsiteX25" fmla="*/ 754856 w 800100"/>
                <a:gd name="connsiteY25" fmla="*/ 49006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0100" h="523875">
                  <a:moveTo>
                    <a:pt x="793909" y="479584"/>
                  </a:moveTo>
                  <a:cubicBezTo>
                    <a:pt x="793909" y="462439"/>
                    <a:pt x="788194" y="446246"/>
                    <a:pt x="777716" y="433864"/>
                  </a:cubicBezTo>
                  <a:lnTo>
                    <a:pt x="691991" y="352901"/>
                  </a:lnTo>
                  <a:lnTo>
                    <a:pt x="691991" y="7144"/>
                  </a:lnTo>
                  <a:lnTo>
                    <a:pt x="108109" y="7144"/>
                  </a:lnTo>
                  <a:lnTo>
                    <a:pt x="108109" y="352901"/>
                  </a:lnTo>
                  <a:lnTo>
                    <a:pt x="24289" y="433864"/>
                  </a:lnTo>
                  <a:lnTo>
                    <a:pt x="23336" y="434816"/>
                  </a:lnTo>
                  <a:cubicBezTo>
                    <a:pt x="12859" y="447199"/>
                    <a:pt x="7144" y="463391"/>
                    <a:pt x="7144" y="480536"/>
                  </a:cubicBezTo>
                  <a:cubicBezTo>
                    <a:pt x="7144" y="501491"/>
                    <a:pt x="25241" y="518636"/>
                    <a:pt x="47149" y="518636"/>
                  </a:cubicBezTo>
                  <a:lnTo>
                    <a:pt x="754856" y="518636"/>
                  </a:lnTo>
                  <a:cubicBezTo>
                    <a:pt x="776764" y="518636"/>
                    <a:pt x="793909" y="501491"/>
                    <a:pt x="793909" y="479584"/>
                  </a:cubicBezTo>
                  <a:close/>
                  <a:moveTo>
                    <a:pt x="136684" y="35719"/>
                  </a:moveTo>
                  <a:lnTo>
                    <a:pt x="664369" y="35719"/>
                  </a:lnTo>
                  <a:lnTo>
                    <a:pt x="664369" y="345281"/>
                  </a:lnTo>
                  <a:lnTo>
                    <a:pt x="136684" y="345281"/>
                  </a:lnTo>
                  <a:lnTo>
                    <a:pt x="136684" y="35719"/>
                  </a:lnTo>
                  <a:close/>
                  <a:moveTo>
                    <a:pt x="754856" y="490061"/>
                  </a:moveTo>
                  <a:lnTo>
                    <a:pt x="47149" y="490061"/>
                  </a:lnTo>
                  <a:cubicBezTo>
                    <a:pt x="41434" y="490061"/>
                    <a:pt x="35719" y="485299"/>
                    <a:pt x="35719" y="480536"/>
                  </a:cubicBezTo>
                  <a:cubicBezTo>
                    <a:pt x="35719" y="471011"/>
                    <a:pt x="38576" y="460534"/>
                    <a:pt x="44291" y="453866"/>
                  </a:cubicBezTo>
                  <a:lnTo>
                    <a:pt x="128111" y="373856"/>
                  </a:lnTo>
                  <a:lnTo>
                    <a:pt x="672941" y="373856"/>
                  </a:lnTo>
                  <a:lnTo>
                    <a:pt x="756761" y="453866"/>
                  </a:lnTo>
                  <a:cubicBezTo>
                    <a:pt x="762476" y="460534"/>
                    <a:pt x="765334" y="471011"/>
                    <a:pt x="765334" y="480536"/>
                  </a:cubicBezTo>
                  <a:cubicBezTo>
                    <a:pt x="765334" y="485299"/>
                    <a:pt x="760571" y="490061"/>
                    <a:pt x="754856" y="4900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271" name="Group 270">
              <a:extLst>
                <a:ext uri="{FF2B5EF4-FFF2-40B4-BE49-F238E27FC236}">
                  <a16:creationId xmlns:a16="http://schemas.microsoft.com/office/drawing/2014/main" id="{9418D2DB-FA2D-43A2-A662-95AD4E6821AF}"/>
                </a:ext>
              </a:extLst>
            </p:cNvPr>
            <p:cNvGrpSpPr/>
            <p:nvPr/>
          </p:nvGrpSpPr>
          <p:grpSpPr>
            <a:xfrm>
              <a:off x="7043954" y="1590036"/>
              <a:ext cx="66128" cy="104893"/>
              <a:chOff x="7043954" y="1590036"/>
              <a:chExt cx="66128" cy="104893"/>
            </a:xfrm>
            <a:grpFill/>
          </p:grpSpPr>
          <p:sp>
            <p:nvSpPr>
              <p:cNvPr id="273" name="Freeform: Shape 272">
                <a:extLst>
                  <a:ext uri="{FF2B5EF4-FFF2-40B4-BE49-F238E27FC236}">
                    <a16:creationId xmlns:a16="http://schemas.microsoft.com/office/drawing/2014/main" id="{82DB9522-6AC7-4977-B059-142922129581}"/>
                  </a:ext>
                </a:extLst>
              </p:cNvPr>
              <p:cNvSpPr/>
              <p:nvPr/>
            </p:nvSpPr>
            <p:spPr>
              <a:xfrm>
                <a:off x="7069493" y="1671898"/>
                <a:ext cx="15962" cy="9121"/>
              </a:xfrm>
              <a:custGeom>
                <a:avLst/>
                <a:gdLst>
                  <a:gd name="connsiteX0" fmla="*/ 7144 w 66675"/>
                  <a:gd name="connsiteY0" fmla="*/ 7144 h 38100"/>
                  <a:gd name="connsiteX1" fmla="*/ 60484 w 66675"/>
                  <a:gd name="connsiteY1" fmla="*/ 7144 h 38100"/>
                  <a:gd name="connsiteX2" fmla="*/ 60484 w 66675"/>
                  <a:gd name="connsiteY2" fmla="*/ 35719 h 38100"/>
                  <a:gd name="connsiteX3" fmla="*/ 7144 w 66675"/>
                  <a:gd name="connsiteY3" fmla="*/ 35719 h 38100"/>
                </a:gdLst>
                <a:ahLst/>
                <a:cxnLst>
                  <a:cxn ang="0">
                    <a:pos x="connsiteX0" y="connsiteY0"/>
                  </a:cxn>
                  <a:cxn ang="0">
                    <a:pos x="connsiteX1" y="connsiteY1"/>
                  </a:cxn>
                  <a:cxn ang="0">
                    <a:pos x="connsiteX2" y="connsiteY2"/>
                  </a:cxn>
                  <a:cxn ang="0">
                    <a:pos x="connsiteX3" y="connsiteY3"/>
                  </a:cxn>
                </a:cxnLst>
                <a:rect l="l" t="t" r="r" b="b"/>
                <a:pathLst>
                  <a:path w="66675" h="38100">
                    <a:moveTo>
                      <a:pt x="7144" y="7144"/>
                    </a:moveTo>
                    <a:lnTo>
                      <a:pt x="60484" y="7144"/>
                    </a:lnTo>
                    <a:lnTo>
                      <a:pt x="60484" y="35719"/>
                    </a:lnTo>
                    <a:lnTo>
                      <a:pt x="7144" y="3571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9805084A-2249-4FFF-B8CC-ADD74D8D3419}"/>
                  </a:ext>
                </a:extLst>
              </p:cNvPr>
              <p:cNvSpPr/>
              <p:nvPr/>
            </p:nvSpPr>
            <p:spPr>
              <a:xfrm>
                <a:off x="7043954" y="1590036"/>
                <a:ext cx="66128" cy="104893"/>
              </a:xfrm>
              <a:custGeom>
                <a:avLst/>
                <a:gdLst>
                  <a:gd name="connsiteX0" fmla="*/ 34766 w 276225"/>
                  <a:gd name="connsiteY0" fmla="*/ 431006 h 438150"/>
                  <a:gd name="connsiteX1" fmla="*/ 246221 w 276225"/>
                  <a:gd name="connsiteY1" fmla="*/ 431006 h 438150"/>
                  <a:gd name="connsiteX2" fmla="*/ 273844 w 276225"/>
                  <a:gd name="connsiteY2" fmla="*/ 403384 h 438150"/>
                  <a:gd name="connsiteX3" fmla="*/ 273844 w 276225"/>
                  <a:gd name="connsiteY3" fmla="*/ 34766 h 438150"/>
                  <a:gd name="connsiteX4" fmla="*/ 246221 w 276225"/>
                  <a:gd name="connsiteY4" fmla="*/ 7144 h 438150"/>
                  <a:gd name="connsiteX5" fmla="*/ 34766 w 276225"/>
                  <a:gd name="connsiteY5" fmla="*/ 7144 h 438150"/>
                  <a:gd name="connsiteX6" fmla="*/ 7144 w 276225"/>
                  <a:gd name="connsiteY6" fmla="*/ 34766 h 438150"/>
                  <a:gd name="connsiteX7" fmla="*/ 7144 w 276225"/>
                  <a:gd name="connsiteY7" fmla="*/ 403384 h 438150"/>
                  <a:gd name="connsiteX8" fmla="*/ 34766 w 276225"/>
                  <a:gd name="connsiteY8" fmla="*/ 431006 h 438150"/>
                  <a:gd name="connsiteX9" fmla="*/ 35719 w 276225"/>
                  <a:gd name="connsiteY9" fmla="*/ 35719 h 438150"/>
                  <a:gd name="connsiteX10" fmla="*/ 245269 w 276225"/>
                  <a:gd name="connsiteY10" fmla="*/ 35719 h 438150"/>
                  <a:gd name="connsiteX11" fmla="*/ 245269 w 276225"/>
                  <a:gd name="connsiteY11" fmla="*/ 402431 h 438150"/>
                  <a:gd name="connsiteX12" fmla="*/ 35719 w 276225"/>
                  <a:gd name="connsiteY12" fmla="*/ 402431 h 438150"/>
                  <a:gd name="connsiteX13" fmla="*/ 35719 w 276225"/>
                  <a:gd name="connsiteY13" fmla="*/ 35719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438150">
                    <a:moveTo>
                      <a:pt x="34766" y="431006"/>
                    </a:moveTo>
                    <a:lnTo>
                      <a:pt x="246221" y="431006"/>
                    </a:lnTo>
                    <a:cubicBezTo>
                      <a:pt x="261461" y="431006"/>
                      <a:pt x="273844" y="418624"/>
                      <a:pt x="273844" y="403384"/>
                    </a:cubicBezTo>
                    <a:lnTo>
                      <a:pt x="273844" y="34766"/>
                    </a:lnTo>
                    <a:cubicBezTo>
                      <a:pt x="273844" y="19526"/>
                      <a:pt x="261461" y="7144"/>
                      <a:pt x="246221" y="7144"/>
                    </a:cubicBezTo>
                    <a:lnTo>
                      <a:pt x="34766" y="7144"/>
                    </a:lnTo>
                    <a:cubicBezTo>
                      <a:pt x="19526" y="7144"/>
                      <a:pt x="7144" y="19526"/>
                      <a:pt x="7144" y="34766"/>
                    </a:cubicBezTo>
                    <a:lnTo>
                      <a:pt x="7144" y="403384"/>
                    </a:lnTo>
                    <a:cubicBezTo>
                      <a:pt x="7144" y="418624"/>
                      <a:pt x="19526" y="431006"/>
                      <a:pt x="34766" y="431006"/>
                    </a:cubicBezTo>
                    <a:close/>
                    <a:moveTo>
                      <a:pt x="35719" y="35719"/>
                    </a:moveTo>
                    <a:lnTo>
                      <a:pt x="245269" y="35719"/>
                    </a:lnTo>
                    <a:lnTo>
                      <a:pt x="245269" y="402431"/>
                    </a:lnTo>
                    <a:lnTo>
                      <a:pt x="35719" y="402431"/>
                    </a:lnTo>
                    <a:lnTo>
                      <a:pt x="35719" y="3571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72" name="Freeform: Shape 271">
              <a:extLst>
                <a:ext uri="{FF2B5EF4-FFF2-40B4-BE49-F238E27FC236}">
                  <a16:creationId xmlns:a16="http://schemas.microsoft.com/office/drawing/2014/main" id="{26756D44-1D23-465A-9366-9792086ED055}"/>
                </a:ext>
              </a:extLst>
            </p:cNvPr>
            <p:cNvSpPr/>
            <p:nvPr/>
          </p:nvSpPr>
          <p:spPr>
            <a:xfrm>
              <a:off x="7257501" y="1894682"/>
              <a:ext cx="134537" cy="109454"/>
            </a:xfrm>
            <a:custGeom>
              <a:avLst/>
              <a:gdLst>
                <a:gd name="connsiteX0" fmla="*/ 541496 w 561975"/>
                <a:gd name="connsiteY0" fmla="*/ 7144 h 457200"/>
                <a:gd name="connsiteX1" fmla="*/ 21431 w 561975"/>
                <a:gd name="connsiteY1" fmla="*/ 7144 h 457200"/>
                <a:gd name="connsiteX2" fmla="*/ 7144 w 561975"/>
                <a:gd name="connsiteY2" fmla="*/ 21431 h 457200"/>
                <a:gd name="connsiteX3" fmla="*/ 7144 w 561975"/>
                <a:gd name="connsiteY3" fmla="*/ 328136 h 457200"/>
                <a:gd name="connsiteX4" fmla="*/ 21431 w 561975"/>
                <a:gd name="connsiteY4" fmla="*/ 342424 h 457200"/>
                <a:gd name="connsiteX5" fmla="*/ 371951 w 561975"/>
                <a:gd name="connsiteY5" fmla="*/ 342424 h 457200"/>
                <a:gd name="connsiteX6" fmla="*/ 483394 w 561975"/>
                <a:gd name="connsiteY6" fmla="*/ 448151 h 457200"/>
                <a:gd name="connsiteX7" fmla="*/ 492919 w 561975"/>
                <a:gd name="connsiteY7" fmla="*/ 451961 h 457200"/>
                <a:gd name="connsiteX8" fmla="*/ 498634 w 561975"/>
                <a:gd name="connsiteY8" fmla="*/ 451009 h 457200"/>
                <a:gd name="connsiteX9" fmla="*/ 507206 w 561975"/>
                <a:gd name="connsiteY9" fmla="*/ 437674 h 457200"/>
                <a:gd name="connsiteX10" fmla="*/ 507206 w 561975"/>
                <a:gd name="connsiteY10" fmla="*/ 342424 h 457200"/>
                <a:gd name="connsiteX11" fmla="*/ 541496 w 561975"/>
                <a:gd name="connsiteY11" fmla="*/ 342424 h 457200"/>
                <a:gd name="connsiteX12" fmla="*/ 555784 w 561975"/>
                <a:gd name="connsiteY12" fmla="*/ 328136 h 457200"/>
                <a:gd name="connsiteX13" fmla="*/ 555784 w 561975"/>
                <a:gd name="connsiteY13" fmla="*/ 21431 h 457200"/>
                <a:gd name="connsiteX14" fmla="*/ 541496 w 561975"/>
                <a:gd name="connsiteY14" fmla="*/ 7144 h 457200"/>
                <a:gd name="connsiteX15" fmla="*/ 527209 w 561975"/>
                <a:gd name="connsiteY15" fmla="*/ 314801 h 457200"/>
                <a:gd name="connsiteX16" fmla="*/ 492919 w 561975"/>
                <a:gd name="connsiteY16" fmla="*/ 314801 h 457200"/>
                <a:gd name="connsiteX17" fmla="*/ 478631 w 561975"/>
                <a:gd name="connsiteY17" fmla="*/ 329089 h 457200"/>
                <a:gd name="connsiteX18" fmla="*/ 478631 w 561975"/>
                <a:gd name="connsiteY18" fmla="*/ 405289 h 457200"/>
                <a:gd name="connsiteX19" fmla="*/ 387191 w 561975"/>
                <a:gd name="connsiteY19" fmla="*/ 318611 h 457200"/>
                <a:gd name="connsiteX20" fmla="*/ 377666 w 561975"/>
                <a:gd name="connsiteY20" fmla="*/ 314801 h 457200"/>
                <a:gd name="connsiteX21" fmla="*/ 35719 w 561975"/>
                <a:gd name="connsiteY21" fmla="*/ 314801 h 457200"/>
                <a:gd name="connsiteX22" fmla="*/ 35719 w 561975"/>
                <a:gd name="connsiteY22" fmla="*/ 36671 h 457200"/>
                <a:gd name="connsiteX23" fmla="*/ 527209 w 561975"/>
                <a:gd name="connsiteY23" fmla="*/ 36671 h 457200"/>
                <a:gd name="connsiteX24" fmla="*/ 527209 w 561975"/>
                <a:gd name="connsiteY24" fmla="*/ 31480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1975" h="457200">
                  <a:moveTo>
                    <a:pt x="541496" y="7144"/>
                  </a:moveTo>
                  <a:lnTo>
                    <a:pt x="21431" y="7144"/>
                  </a:lnTo>
                  <a:cubicBezTo>
                    <a:pt x="13811" y="7144"/>
                    <a:pt x="7144" y="13811"/>
                    <a:pt x="7144" y="21431"/>
                  </a:cubicBezTo>
                  <a:lnTo>
                    <a:pt x="7144" y="328136"/>
                  </a:lnTo>
                  <a:cubicBezTo>
                    <a:pt x="7144" y="335756"/>
                    <a:pt x="13811" y="342424"/>
                    <a:pt x="21431" y="342424"/>
                  </a:cubicBezTo>
                  <a:lnTo>
                    <a:pt x="371951" y="342424"/>
                  </a:lnTo>
                  <a:lnTo>
                    <a:pt x="483394" y="448151"/>
                  </a:lnTo>
                  <a:cubicBezTo>
                    <a:pt x="486251" y="451009"/>
                    <a:pt x="490061" y="451961"/>
                    <a:pt x="492919" y="451961"/>
                  </a:cubicBezTo>
                  <a:cubicBezTo>
                    <a:pt x="494824" y="451961"/>
                    <a:pt x="496729" y="451961"/>
                    <a:pt x="498634" y="451009"/>
                  </a:cubicBezTo>
                  <a:cubicBezTo>
                    <a:pt x="504349" y="449104"/>
                    <a:pt x="507206" y="443389"/>
                    <a:pt x="507206" y="437674"/>
                  </a:cubicBezTo>
                  <a:lnTo>
                    <a:pt x="507206" y="342424"/>
                  </a:lnTo>
                  <a:lnTo>
                    <a:pt x="541496" y="342424"/>
                  </a:lnTo>
                  <a:cubicBezTo>
                    <a:pt x="549116" y="342424"/>
                    <a:pt x="555784" y="335756"/>
                    <a:pt x="555784" y="328136"/>
                  </a:cubicBezTo>
                  <a:lnTo>
                    <a:pt x="555784" y="21431"/>
                  </a:lnTo>
                  <a:cubicBezTo>
                    <a:pt x="555784" y="13811"/>
                    <a:pt x="550069" y="7144"/>
                    <a:pt x="541496" y="7144"/>
                  </a:cubicBezTo>
                  <a:close/>
                  <a:moveTo>
                    <a:pt x="527209" y="314801"/>
                  </a:moveTo>
                  <a:lnTo>
                    <a:pt x="492919" y="314801"/>
                  </a:lnTo>
                  <a:cubicBezTo>
                    <a:pt x="485299" y="314801"/>
                    <a:pt x="478631" y="321469"/>
                    <a:pt x="478631" y="329089"/>
                  </a:cubicBezTo>
                  <a:lnTo>
                    <a:pt x="478631" y="405289"/>
                  </a:lnTo>
                  <a:lnTo>
                    <a:pt x="387191" y="318611"/>
                  </a:lnTo>
                  <a:cubicBezTo>
                    <a:pt x="384334" y="315754"/>
                    <a:pt x="381476" y="314801"/>
                    <a:pt x="377666" y="314801"/>
                  </a:cubicBezTo>
                  <a:lnTo>
                    <a:pt x="35719" y="314801"/>
                  </a:lnTo>
                  <a:lnTo>
                    <a:pt x="35719" y="36671"/>
                  </a:lnTo>
                  <a:lnTo>
                    <a:pt x="527209" y="36671"/>
                  </a:lnTo>
                  <a:lnTo>
                    <a:pt x="527209" y="31480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65" name="Rectangle 464">
            <a:extLst>
              <a:ext uri="{FF2B5EF4-FFF2-40B4-BE49-F238E27FC236}">
                <a16:creationId xmlns:a16="http://schemas.microsoft.com/office/drawing/2014/main" id="{CF301849-931C-40D0-82E9-83D1D1465A10}"/>
              </a:ext>
            </a:extLst>
          </p:cNvPr>
          <p:cNvSpPr/>
          <p:nvPr/>
        </p:nvSpPr>
        <p:spPr bwMode="auto">
          <a:xfrm>
            <a:off x="1921686" y="1428644"/>
            <a:ext cx="2342748" cy="508645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466" name="Rectangle 465">
            <a:extLst>
              <a:ext uri="{FF2B5EF4-FFF2-40B4-BE49-F238E27FC236}">
                <a16:creationId xmlns:a16="http://schemas.microsoft.com/office/drawing/2014/main" id="{504D5E86-6CAA-449E-B3DD-9F78FDE8BB36}"/>
              </a:ext>
            </a:extLst>
          </p:cNvPr>
          <p:cNvSpPr/>
          <p:nvPr/>
        </p:nvSpPr>
        <p:spPr bwMode="auto">
          <a:xfrm>
            <a:off x="4424166" y="1428644"/>
            <a:ext cx="2342748" cy="508645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67" name="Rectangle 466">
            <a:extLst>
              <a:ext uri="{FF2B5EF4-FFF2-40B4-BE49-F238E27FC236}">
                <a16:creationId xmlns:a16="http://schemas.microsoft.com/office/drawing/2014/main" id="{7DF2C3B3-5648-4A4A-A232-FA0A9EB8D4CA}"/>
              </a:ext>
            </a:extLst>
          </p:cNvPr>
          <p:cNvSpPr/>
          <p:nvPr/>
        </p:nvSpPr>
        <p:spPr bwMode="auto">
          <a:xfrm>
            <a:off x="6926645" y="1428644"/>
            <a:ext cx="2342748" cy="5086455"/>
          </a:xfrm>
          <a:prstGeom prst="rect">
            <a:avLst/>
          </a:prstGeom>
          <a:noFill/>
          <a:ln w="19050"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grpSp>
        <p:nvGrpSpPr>
          <p:cNvPr id="470" name="Group 469">
            <a:extLst>
              <a:ext uri="{FF2B5EF4-FFF2-40B4-BE49-F238E27FC236}">
                <a16:creationId xmlns:a16="http://schemas.microsoft.com/office/drawing/2014/main" id="{CEE0FAFE-1D71-4EA5-A5F7-BF79969A0F54}"/>
              </a:ext>
            </a:extLst>
          </p:cNvPr>
          <p:cNvGrpSpPr/>
          <p:nvPr/>
        </p:nvGrpSpPr>
        <p:grpSpPr>
          <a:xfrm>
            <a:off x="9766904" y="2395486"/>
            <a:ext cx="466700" cy="434290"/>
            <a:chOff x="8487329" y="5128189"/>
            <a:chExt cx="422610" cy="393266"/>
          </a:xfrm>
        </p:grpSpPr>
        <p:sp>
          <p:nvSpPr>
            <p:cNvPr id="616" name="Freeform: Shape 615">
              <a:extLst>
                <a:ext uri="{FF2B5EF4-FFF2-40B4-BE49-F238E27FC236}">
                  <a16:creationId xmlns:a16="http://schemas.microsoft.com/office/drawing/2014/main" id="{13009B80-DE84-4579-9211-583E5DE0F6C4}"/>
                </a:ext>
              </a:extLst>
            </p:cNvPr>
            <p:cNvSpPr/>
            <p:nvPr/>
          </p:nvSpPr>
          <p:spPr>
            <a:xfrm>
              <a:off x="8561200" y="5194227"/>
              <a:ext cx="283887" cy="283887"/>
            </a:xfrm>
            <a:custGeom>
              <a:avLst/>
              <a:gdLst>
                <a:gd name="connsiteX0" fmla="*/ 154317 w 157548"/>
                <a:gd name="connsiteY0" fmla="*/ 62745 h 157548"/>
                <a:gd name="connsiteX1" fmla="*/ 97785 w 157548"/>
                <a:gd name="connsiteY1" fmla="*/ 154958 h 157548"/>
                <a:gd name="connsiteX2" fmla="*/ 5573 w 157548"/>
                <a:gd name="connsiteY2" fmla="*/ 98426 h 157548"/>
                <a:gd name="connsiteX3" fmla="*/ 62105 w 157548"/>
                <a:gd name="connsiteY3" fmla="*/ 5750 h 157548"/>
                <a:gd name="connsiteX4" fmla="*/ 62105 w 157548"/>
                <a:gd name="connsiteY4" fmla="*/ 5750 h 157548"/>
                <a:gd name="connsiteX5" fmla="*/ 154317 w 157548"/>
                <a:gd name="connsiteY5" fmla="*/ 61819 h 157548"/>
                <a:gd name="connsiteX6" fmla="*/ 154317 w 157548"/>
                <a:gd name="connsiteY6" fmla="*/ 62745 h 15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548" h="157548">
                  <a:moveTo>
                    <a:pt x="154317" y="62745"/>
                  </a:moveTo>
                  <a:cubicBezTo>
                    <a:pt x="164048" y="103986"/>
                    <a:pt x="139026" y="145227"/>
                    <a:pt x="97785" y="154958"/>
                  </a:cubicBezTo>
                  <a:cubicBezTo>
                    <a:pt x="56544" y="164689"/>
                    <a:pt x="15304" y="139666"/>
                    <a:pt x="5573" y="98426"/>
                  </a:cubicBezTo>
                  <a:cubicBezTo>
                    <a:pt x="-4158" y="57185"/>
                    <a:pt x="20864" y="15944"/>
                    <a:pt x="62105" y="5750"/>
                  </a:cubicBezTo>
                  <a:cubicBezTo>
                    <a:pt x="62105" y="5750"/>
                    <a:pt x="62105" y="5750"/>
                    <a:pt x="62105" y="5750"/>
                  </a:cubicBezTo>
                  <a:cubicBezTo>
                    <a:pt x="102882" y="-4445"/>
                    <a:pt x="144123" y="20578"/>
                    <a:pt x="154317" y="61819"/>
                  </a:cubicBezTo>
                  <a:cubicBezTo>
                    <a:pt x="153854" y="62282"/>
                    <a:pt x="154317" y="62745"/>
                    <a:pt x="154317" y="62745"/>
                  </a:cubicBezTo>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17" name="Freeform: Shape 616">
              <a:extLst>
                <a:ext uri="{FF2B5EF4-FFF2-40B4-BE49-F238E27FC236}">
                  <a16:creationId xmlns:a16="http://schemas.microsoft.com/office/drawing/2014/main" id="{EEE73A0F-6BBE-4F5A-930A-D6C38E678451}"/>
                </a:ext>
              </a:extLst>
            </p:cNvPr>
            <p:cNvSpPr/>
            <p:nvPr/>
          </p:nvSpPr>
          <p:spPr>
            <a:xfrm>
              <a:off x="8559937" y="5306869"/>
              <a:ext cx="125245" cy="125245"/>
            </a:xfrm>
            <a:custGeom>
              <a:avLst/>
              <a:gdLst>
                <a:gd name="connsiteX0" fmla="*/ 69758 w 69506"/>
                <a:gd name="connsiteY0" fmla="*/ 48886 h 69506"/>
                <a:gd name="connsiteX1" fmla="*/ 49369 w 69506"/>
                <a:gd name="connsiteY1" fmla="*/ 28498 h 69506"/>
                <a:gd name="connsiteX2" fmla="*/ 46125 w 69506"/>
                <a:gd name="connsiteY2" fmla="*/ 28498 h 69506"/>
                <a:gd name="connsiteX3" fmla="*/ 31297 w 69506"/>
                <a:gd name="connsiteY3" fmla="*/ 3939 h 69506"/>
                <a:gd name="connsiteX4" fmla="*/ 26200 w 69506"/>
                <a:gd name="connsiteY4" fmla="*/ 3475 h 69506"/>
                <a:gd name="connsiteX5" fmla="*/ 4885 w 69506"/>
                <a:gd name="connsiteY5" fmla="*/ 3475 h 69506"/>
                <a:gd name="connsiteX6" fmla="*/ 23420 w 69506"/>
                <a:gd name="connsiteY6" fmla="*/ 68812 h 69506"/>
                <a:gd name="connsiteX7" fmla="*/ 48906 w 69506"/>
                <a:gd name="connsiteY7" fmla="*/ 68812 h 69506"/>
                <a:gd name="connsiteX8" fmla="*/ 69758 w 69506"/>
                <a:gd name="connsiteY8" fmla="*/ 48886 h 6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06" h="69506">
                  <a:moveTo>
                    <a:pt x="69758" y="48886"/>
                  </a:moveTo>
                  <a:cubicBezTo>
                    <a:pt x="69758" y="37765"/>
                    <a:pt x="60490" y="28498"/>
                    <a:pt x="49369" y="28498"/>
                  </a:cubicBezTo>
                  <a:lnTo>
                    <a:pt x="46125" y="28498"/>
                  </a:lnTo>
                  <a:cubicBezTo>
                    <a:pt x="48906" y="17840"/>
                    <a:pt x="41955" y="6719"/>
                    <a:pt x="31297" y="3939"/>
                  </a:cubicBezTo>
                  <a:cubicBezTo>
                    <a:pt x="29907" y="3475"/>
                    <a:pt x="28054" y="3475"/>
                    <a:pt x="26200" y="3475"/>
                  </a:cubicBezTo>
                  <a:lnTo>
                    <a:pt x="4885" y="3475"/>
                  </a:lnTo>
                  <a:cubicBezTo>
                    <a:pt x="251" y="27108"/>
                    <a:pt x="7201" y="51203"/>
                    <a:pt x="23420" y="68812"/>
                  </a:cubicBezTo>
                  <a:lnTo>
                    <a:pt x="48906" y="68812"/>
                  </a:lnTo>
                  <a:cubicBezTo>
                    <a:pt x="60490" y="69275"/>
                    <a:pt x="69758" y="60008"/>
                    <a:pt x="69758" y="48886"/>
                  </a:cubicBezTo>
                </a:path>
              </a:pathLst>
            </a:custGeom>
            <a:solidFill>
              <a:srgbClr val="99CAE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18" name="Freeform: Shape 617">
              <a:extLst>
                <a:ext uri="{FF2B5EF4-FFF2-40B4-BE49-F238E27FC236}">
                  <a16:creationId xmlns:a16="http://schemas.microsoft.com/office/drawing/2014/main" id="{73006BAC-F97E-4A0D-9423-DE51398211DF}"/>
                </a:ext>
              </a:extLst>
            </p:cNvPr>
            <p:cNvSpPr/>
            <p:nvPr/>
          </p:nvSpPr>
          <p:spPr>
            <a:xfrm>
              <a:off x="8671020" y="5213309"/>
              <a:ext cx="175341" cy="116895"/>
            </a:xfrm>
            <a:custGeom>
              <a:avLst/>
              <a:gdLst>
                <a:gd name="connsiteX0" fmla="*/ 33131 w 97309"/>
                <a:gd name="connsiteY0" fmla="*/ 16475 h 64872"/>
                <a:gd name="connsiteX1" fmla="*/ 33595 w 97309"/>
                <a:gd name="connsiteY1" fmla="*/ 20182 h 64872"/>
                <a:gd name="connsiteX2" fmla="*/ 24791 w 97309"/>
                <a:gd name="connsiteY2" fmla="*/ 20182 h 64872"/>
                <a:gd name="connsiteX3" fmla="*/ 3475 w 97309"/>
                <a:gd name="connsiteY3" fmla="*/ 41497 h 64872"/>
                <a:gd name="connsiteX4" fmla="*/ 24791 w 97309"/>
                <a:gd name="connsiteY4" fmla="*/ 62813 h 64872"/>
                <a:gd name="connsiteX5" fmla="*/ 94761 w 97309"/>
                <a:gd name="connsiteY5" fmla="*/ 62813 h 64872"/>
                <a:gd name="connsiteX6" fmla="*/ 55374 w 97309"/>
                <a:gd name="connsiteY6" fmla="*/ 3500 h 64872"/>
                <a:gd name="connsiteX7" fmla="*/ 47033 w 97309"/>
                <a:gd name="connsiteY7" fmla="*/ 3500 h 64872"/>
                <a:gd name="connsiteX8" fmla="*/ 33131 w 97309"/>
                <a:gd name="connsiteY8" fmla="*/ 16475 h 6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9" h="64872">
                  <a:moveTo>
                    <a:pt x="33131" y="16475"/>
                  </a:moveTo>
                  <a:cubicBezTo>
                    <a:pt x="33131" y="17865"/>
                    <a:pt x="33131" y="18792"/>
                    <a:pt x="33595" y="20182"/>
                  </a:cubicBezTo>
                  <a:lnTo>
                    <a:pt x="24791" y="20182"/>
                  </a:lnTo>
                  <a:cubicBezTo>
                    <a:pt x="13206" y="20182"/>
                    <a:pt x="3475" y="29450"/>
                    <a:pt x="3475" y="41497"/>
                  </a:cubicBezTo>
                  <a:cubicBezTo>
                    <a:pt x="3475" y="53082"/>
                    <a:pt x="12743" y="62813"/>
                    <a:pt x="24791" y="62813"/>
                  </a:cubicBezTo>
                  <a:lnTo>
                    <a:pt x="94761" y="62813"/>
                  </a:lnTo>
                  <a:cubicBezTo>
                    <a:pt x="92444" y="37791"/>
                    <a:pt x="77616" y="15085"/>
                    <a:pt x="55374" y="3500"/>
                  </a:cubicBezTo>
                  <a:lnTo>
                    <a:pt x="47033" y="3500"/>
                  </a:lnTo>
                  <a:cubicBezTo>
                    <a:pt x="39156" y="3037"/>
                    <a:pt x="33131" y="9061"/>
                    <a:pt x="33131" y="16475"/>
                  </a:cubicBezTo>
                </a:path>
              </a:pathLst>
            </a:custGeom>
            <a:solidFill>
              <a:srgbClr val="99CAE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19" name="Freeform: Shape 618">
              <a:extLst>
                <a:ext uri="{FF2B5EF4-FFF2-40B4-BE49-F238E27FC236}">
                  <a16:creationId xmlns:a16="http://schemas.microsoft.com/office/drawing/2014/main" id="{0F441B98-A0FC-400C-8BD3-5B533468E99D}"/>
                </a:ext>
              </a:extLst>
            </p:cNvPr>
            <p:cNvSpPr/>
            <p:nvPr/>
          </p:nvSpPr>
          <p:spPr>
            <a:xfrm>
              <a:off x="8711325" y="5347783"/>
              <a:ext cx="133595" cy="116895"/>
            </a:xfrm>
            <a:custGeom>
              <a:avLst/>
              <a:gdLst>
                <a:gd name="connsiteX0" fmla="*/ 72393 w 74140"/>
                <a:gd name="connsiteY0" fmla="*/ 3475 h 64872"/>
                <a:gd name="connsiteX1" fmla="*/ 30689 w 74140"/>
                <a:gd name="connsiteY1" fmla="*/ 3475 h 64872"/>
                <a:gd name="connsiteX2" fmla="*/ 13544 w 74140"/>
                <a:gd name="connsiteY2" fmla="*/ 20620 h 64872"/>
                <a:gd name="connsiteX3" fmla="*/ 15398 w 74140"/>
                <a:gd name="connsiteY3" fmla="*/ 28961 h 64872"/>
                <a:gd name="connsiteX4" fmla="*/ 4277 w 74140"/>
                <a:gd name="connsiteY4" fmla="*/ 50276 h 64872"/>
                <a:gd name="connsiteX5" fmla="*/ 20958 w 74140"/>
                <a:gd name="connsiteY5" fmla="*/ 62324 h 64872"/>
                <a:gd name="connsiteX6" fmla="*/ 32543 w 74140"/>
                <a:gd name="connsiteY6" fmla="*/ 62324 h 64872"/>
                <a:gd name="connsiteX7" fmla="*/ 72393 w 74140"/>
                <a:gd name="connsiteY7" fmla="*/ 3475 h 6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40" h="64872">
                  <a:moveTo>
                    <a:pt x="72393" y="3475"/>
                  </a:moveTo>
                  <a:lnTo>
                    <a:pt x="30689" y="3475"/>
                  </a:lnTo>
                  <a:cubicBezTo>
                    <a:pt x="20958" y="3475"/>
                    <a:pt x="13544" y="11353"/>
                    <a:pt x="13544" y="20620"/>
                  </a:cubicBezTo>
                  <a:cubicBezTo>
                    <a:pt x="13544" y="23401"/>
                    <a:pt x="14471" y="26181"/>
                    <a:pt x="15398" y="28961"/>
                  </a:cubicBezTo>
                  <a:cubicBezTo>
                    <a:pt x="6130" y="31741"/>
                    <a:pt x="1496" y="41472"/>
                    <a:pt x="4277" y="50276"/>
                  </a:cubicBezTo>
                  <a:cubicBezTo>
                    <a:pt x="6594" y="57691"/>
                    <a:pt x="13081" y="62324"/>
                    <a:pt x="20958" y="62324"/>
                  </a:cubicBezTo>
                  <a:lnTo>
                    <a:pt x="32543" y="62324"/>
                  </a:lnTo>
                  <a:cubicBezTo>
                    <a:pt x="54785" y="50740"/>
                    <a:pt x="69613" y="28498"/>
                    <a:pt x="72393" y="3475"/>
                  </a:cubicBezTo>
                </a:path>
              </a:pathLst>
            </a:custGeom>
            <a:solidFill>
              <a:srgbClr val="99CAE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20" name="Freeform: Shape 619">
              <a:extLst>
                <a:ext uri="{FF2B5EF4-FFF2-40B4-BE49-F238E27FC236}">
                  <a16:creationId xmlns:a16="http://schemas.microsoft.com/office/drawing/2014/main" id="{DEA96E50-8C6A-473C-927F-4F8423428E85}"/>
                </a:ext>
              </a:extLst>
            </p:cNvPr>
            <p:cNvSpPr/>
            <p:nvPr/>
          </p:nvSpPr>
          <p:spPr>
            <a:xfrm>
              <a:off x="8487329" y="5128189"/>
              <a:ext cx="125245" cy="125245"/>
            </a:xfrm>
            <a:custGeom>
              <a:avLst/>
              <a:gdLst>
                <a:gd name="connsiteX0" fmla="*/ 34985 w 69506"/>
                <a:gd name="connsiteY0" fmla="*/ 66495 h 69506"/>
                <a:gd name="connsiteX1" fmla="*/ 32668 w 69506"/>
                <a:gd name="connsiteY1" fmla="*/ 64178 h 69506"/>
                <a:gd name="connsiteX2" fmla="*/ 32668 w 69506"/>
                <a:gd name="connsiteY2" fmla="*/ 64178 h 69506"/>
                <a:gd name="connsiteX3" fmla="*/ 5792 w 69506"/>
                <a:gd name="connsiteY3" fmla="*/ 37302 h 69506"/>
                <a:gd name="connsiteX4" fmla="*/ 3475 w 69506"/>
                <a:gd name="connsiteY4" fmla="*/ 34985 h 69506"/>
                <a:gd name="connsiteX5" fmla="*/ 5792 w 69506"/>
                <a:gd name="connsiteY5" fmla="*/ 32668 h 69506"/>
                <a:gd name="connsiteX6" fmla="*/ 32668 w 69506"/>
                <a:gd name="connsiteY6" fmla="*/ 5792 h 69506"/>
                <a:gd name="connsiteX7" fmla="*/ 34985 w 69506"/>
                <a:gd name="connsiteY7" fmla="*/ 3475 h 69506"/>
                <a:gd name="connsiteX8" fmla="*/ 37302 w 69506"/>
                <a:gd name="connsiteY8" fmla="*/ 5792 h 69506"/>
                <a:gd name="connsiteX9" fmla="*/ 64178 w 69506"/>
                <a:gd name="connsiteY9" fmla="*/ 32668 h 69506"/>
                <a:gd name="connsiteX10" fmla="*/ 66495 w 69506"/>
                <a:gd name="connsiteY10" fmla="*/ 34985 h 69506"/>
                <a:gd name="connsiteX11" fmla="*/ 64178 w 69506"/>
                <a:gd name="connsiteY11" fmla="*/ 37302 h 69506"/>
                <a:gd name="connsiteX12" fmla="*/ 37302 w 69506"/>
                <a:gd name="connsiteY12" fmla="*/ 64178 h 69506"/>
                <a:gd name="connsiteX13" fmla="*/ 34985 w 69506"/>
                <a:gd name="connsiteY13" fmla="*/ 66495 h 6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506" h="69506">
                  <a:moveTo>
                    <a:pt x="34985" y="66495"/>
                  </a:moveTo>
                  <a:cubicBezTo>
                    <a:pt x="33595" y="66495"/>
                    <a:pt x="32668" y="65568"/>
                    <a:pt x="32668" y="64178"/>
                  </a:cubicBezTo>
                  <a:lnTo>
                    <a:pt x="32668" y="64178"/>
                  </a:lnTo>
                  <a:cubicBezTo>
                    <a:pt x="32668" y="49350"/>
                    <a:pt x="20620" y="37302"/>
                    <a:pt x="5792" y="37302"/>
                  </a:cubicBezTo>
                  <a:cubicBezTo>
                    <a:pt x="4402" y="37302"/>
                    <a:pt x="3475" y="36375"/>
                    <a:pt x="3475" y="34985"/>
                  </a:cubicBezTo>
                  <a:cubicBezTo>
                    <a:pt x="3475" y="33595"/>
                    <a:pt x="4402" y="32668"/>
                    <a:pt x="5792" y="32668"/>
                  </a:cubicBezTo>
                  <a:cubicBezTo>
                    <a:pt x="20620" y="32668"/>
                    <a:pt x="32668" y="20620"/>
                    <a:pt x="32668" y="5792"/>
                  </a:cubicBezTo>
                  <a:cubicBezTo>
                    <a:pt x="32668" y="4402"/>
                    <a:pt x="34058" y="3475"/>
                    <a:pt x="34985" y="3475"/>
                  </a:cubicBezTo>
                  <a:cubicBezTo>
                    <a:pt x="36375" y="3475"/>
                    <a:pt x="37302" y="4402"/>
                    <a:pt x="37302" y="5792"/>
                  </a:cubicBezTo>
                  <a:cubicBezTo>
                    <a:pt x="37302" y="20620"/>
                    <a:pt x="49350" y="32668"/>
                    <a:pt x="64178" y="32668"/>
                  </a:cubicBezTo>
                  <a:cubicBezTo>
                    <a:pt x="65568" y="32668"/>
                    <a:pt x="66495" y="33595"/>
                    <a:pt x="66495" y="34985"/>
                  </a:cubicBezTo>
                  <a:cubicBezTo>
                    <a:pt x="66495" y="36375"/>
                    <a:pt x="65568" y="37302"/>
                    <a:pt x="64178" y="37302"/>
                  </a:cubicBezTo>
                  <a:cubicBezTo>
                    <a:pt x="49350" y="37302"/>
                    <a:pt x="37302" y="49350"/>
                    <a:pt x="37302" y="64178"/>
                  </a:cubicBezTo>
                  <a:cubicBezTo>
                    <a:pt x="37302" y="65568"/>
                    <a:pt x="36375" y="66495"/>
                    <a:pt x="34985" y="66495"/>
                  </a:cubicBezTo>
                </a:path>
              </a:pathLst>
            </a:custGeom>
            <a:solidFill>
              <a:srgbClr val="B8D43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21" name="Freeform: Shape 620">
              <a:extLst>
                <a:ext uri="{FF2B5EF4-FFF2-40B4-BE49-F238E27FC236}">
                  <a16:creationId xmlns:a16="http://schemas.microsoft.com/office/drawing/2014/main" id="{4064C4C1-4940-45D4-822A-D132211EBC71}"/>
                </a:ext>
              </a:extLst>
            </p:cNvPr>
            <p:cNvSpPr/>
            <p:nvPr/>
          </p:nvSpPr>
          <p:spPr>
            <a:xfrm>
              <a:off x="8807119" y="5446309"/>
              <a:ext cx="75146" cy="75146"/>
            </a:xfrm>
            <a:custGeom>
              <a:avLst/>
              <a:gdLst>
                <a:gd name="connsiteX0" fmla="*/ 22474 w 41704"/>
                <a:gd name="connsiteY0" fmla="*/ 40546 h 41704"/>
                <a:gd name="connsiteX1" fmla="*/ 21084 w 41704"/>
                <a:gd name="connsiteY1" fmla="*/ 39156 h 41704"/>
                <a:gd name="connsiteX2" fmla="*/ 4865 w 41704"/>
                <a:gd name="connsiteY2" fmla="*/ 23401 h 41704"/>
                <a:gd name="connsiteX3" fmla="*/ 3475 w 41704"/>
                <a:gd name="connsiteY3" fmla="*/ 22010 h 41704"/>
                <a:gd name="connsiteX4" fmla="*/ 4865 w 41704"/>
                <a:gd name="connsiteY4" fmla="*/ 20620 h 41704"/>
                <a:gd name="connsiteX5" fmla="*/ 4865 w 41704"/>
                <a:gd name="connsiteY5" fmla="*/ 20620 h 41704"/>
                <a:gd name="connsiteX6" fmla="*/ 21084 w 41704"/>
                <a:gd name="connsiteY6" fmla="*/ 4865 h 41704"/>
                <a:gd name="connsiteX7" fmla="*/ 22474 w 41704"/>
                <a:gd name="connsiteY7" fmla="*/ 3475 h 41704"/>
                <a:gd name="connsiteX8" fmla="*/ 23864 w 41704"/>
                <a:gd name="connsiteY8" fmla="*/ 4865 h 41704"/>
                <a:gd name="connsiteX9" fmla="*/ 40082 w 41704"/>
                <a:gd name="connsiteY9" fmla="*/ 20620 h 41704"/>
                <a:gd name="connsiteX10" fmla="*/ 41472 w 41704"/>
                <a:gd name="connsiteY10" fmla="*/ 22010 h 41704"/>
                <a:gd name="connsiteX11" fmla="*/ 40082 w 41704"/>
                <a:gd name="connsiteY11" fmla="*/ 23401 h 41704"/>
                <a:gd name="connsiteX12" fmla="*/ 40082 w 41704"/>
                <a:gd name="connsiteY12" fmla="*/ 23401 h 41704"/>
                <a:gd name="connsiteX13" fmla="*/ 23864 w 41704"/>
                <a:gd name="connsiteY13" fmla="*/ 39156 h 41704"/>
                <a:gd name="connsiteX14" fmla="*/ 22474 w 41704"/>
                <a:gd name="connsiteY14" fmla="*/ 40546 h 41704"/>
                <a:gd name="connsiteX15" fmla="*/ 22474 w 41704"/>
                <a:gd name="connsiteY15" fmla="*/ 40546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704" h="41704">
                  <a:moveTo>
                    <a:pt x="22474" y="40546"/>
                  </a:moveTo>
                  <a:cubicBezTo>
                    <a:pt x="21547" y="40546"/>
                    <a:pt x="21084" y="40082"/>
                    <a:pt x="21084" y="39156"/>
                  </a:cubicBezTo>
                  <a:cubicBezTo>
                    <a:pt x="21084" y="30351"/>
                    <a:pt x="13670" y="23401"/>
                    <a:pt x="4865" y="23401"/>
                  </a:cubicBezTo>
                  <a:cubicBezTo>
                    <a:pt x="3939" y="23401"/>
                    <a:pt x="3475" y="22937"/>
                    <a:pt x="3475" y="22010"/>
                  </a:cubicBezTo>
                  <a:cubicBezTo>
                    <a:pt x="3475" y="21084"/>
                    <a:pt x="3939" y="20620"/>
                    <a:pt x="4865" y="20620"/>
                  </a:cubicBezTo>
                  <a:lnTo>
                    <a:pt x="4865" y="20620"/>
                  </a:lnTo>
                  <a:cubicBezTo>
                    <a:pt x="13670" y="20620"/>
                    <a:pt x="21084" y="13670"/>
                    <a:pt x="21084" y="4865"/>
                  </a:cubicBezTo>
                  <a:cubicBezTo>
                    <a:pt x="21084" y="3939"/>
                    <a:pt x="21547" y="3475"/>
                    <a:pt x="22474" y="3475"/>
                  </a:cubicBezTo>
                  <a:cubicBezTo>
                    <a:pt x="23401" y="3475"/>
                    <a:pt x="23864" y="3939"/>
                    <a:pt x="23864" y="4865"/>
                  </a:cubicBezTo>
                  <a:cubicBezTo>
                    <a:pt x="23864" y="13670"/>
                    <a:pt x="31278" y="20620"/>
                    <a:pt x="40082" y="20620"/>
                  </a:cubicBezTo>
                  <a:cubicBezTo>
                    <a:pt x="41009" y="20620"/>
                    <a:pt x="41472" y="21084"/>
                    <a:pt x="41472" y="22010"/>
                  </a:cubicBezTo>
                  <a:cubicBezTo>
                    <a:pt x="41472" y="22937"/>
                    <a:pt x="41009" y="23401"/>
                    <a:pt x="40082" y="23401"/>
                  </a:cubicBezTo>
                  <a:lnTo>
                    <a:pt x="40082" y="23401"/>
                  </a:lnTo>
                  <a:cubicBezTo>
                    <a:pt x="31278" y="23401"/>
                    <a:pt x="23864" y="30351"/>
                    <a:pt x="23864" y="39156"/>
                  </a:cubicBezTo>
                  <a:cubicBezTo>
                    <a:pt x="24327" y="39619"/>
                    <a:pt x="23401" y="40546"/>
                    <a:pt x="22474" y="40546"/>
                  </a:cubicBezTo>
                  <a:lnTo>
                    <a:pt x="22474" y="40546"/>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622" name="Freeform: Shape 621">
              <a:extLst>
                <a:ext uri="{FF2B5EF4-FFF2-40B4-BE49-F238E27FC236}">
                  <a16:creationId xmlns:a16="http://schemas.microsoft.com/office/drawing/2014/main" id="{47BF2589-C11A-4C26-A893-3AB78D43B64D}"/>
                </a:ext>
              </a:extLst>
            </p:cNvPr>
            <p:cNvSpPr/>
            <p:nvPr/>
          </p:nvSpPr>
          <p:spPr>
            <a:xfrm>
              <a:off x="8492459" y="5188237"/>
              <a:ext cx="417480" cy="292236"/>
            </a:xfrm>
            <a:custGeom>
              <a:avLst/>
              <a:gdLst>
                <a:gd name="connsiteX0" fmla="*/ 229537 w 231689"/>
                <a:gd name="connsiteY0" fmla="*/ 15098 h 162182"/>
                <a:gd name="connsiteX1" fmla="*/ 176248 w 231689"/>
                <a:gd name="connsiteY1" fmla="*/ 7220 h 162182"/>
                <a:gd name="connsiteX2" fmla="*/ 151226 w 231689"/>
                <a:gd name="connsiteY2" fmla="*/ 15098 h 162182"/>
                <a:gd name="connsiteX3" fmla="*/ 166054 w 231689"/>
                <a:gd name="connsiteY3" fmla="*/ 24365 h 162182"/>
                <a:gd name="connsiteX4" fmla="*/ 179492 w 231689"/>
                <a:gd name="connsiteY4" fmla="*/ 20195 h 162182"/>
                <a:gd name="connsiteX5" fmla="*/ 201734 w 231689"/>
                <a:gd name="connsiteY5" fmla="*/ 16951 h 162182"/>
                <a:gd name="connsiteX6" fmla="*/ 217489 w 231689"/>
                <a:gd name="connsiteY6" fmla="*/ 22048 h 162182"/>
                <a:gd name="connsiteX7" fmla="*/ 201734 w 231689"/>
                <a:gd name="connsiteY7" fmla="*/ 56802 h 162182"/>
                <a:gd name="connsiteX8" fmla="*/ 192466 w 231689"/>
                <a:gd name="connsiteY8" fmla="*/ 66533 h 162182"/>
                <a:gd name="connsiteX9" fmla="*/ 135008 w 231689"/>
                <a:gd name="connsiteY9" fmla="*/ 110554 h 162182"/>
                <a:gd name="connsiteX10" fmla="*/ 69208 w 231689"/>
                <a:gd name="connsiteY10" fmla="*/ 142063 h 162182"/>
                <a:gd name="connsiteX11" fmla="*/ 18236 w 231689"/>
                <a:gd name="connsiteY11" fmla="*/ 143917 h 162182"/>
                <a:gd name="connsiteX12" fmla="*/ 43259 w 231689"/>
                <a:gd name="connsiteY12" fmla="*/ 99432 h 162182"/>
                <a:gd name="connsiteX13" fmla="*/ 41405 w 231689"/>
                <a:gd name="connsiteY13" fmla="*/ 81824 h 162182"/>
                <a:gd name="connsiteX14" fmla="*/ 6188 w 231689"/>
                <a:gd name="connsiteY14" fmla="*/ 151331 h 162182"/>
                <a:gd name="connsiteX15" fmla="*/ 34454 w 231689"/>
                <a:gd name="connsiteY15" fmla="*/ 162915 h 162182"/>
                <a:gd name="connsiteX16" fmla="*/ 83572 w 231689"/>
                <a:gd name="connsiteY16" fmla="*/ 152258 h 162182"/>
                <a:gd name="connsiteX17" fmla="*/ 141958 w 231689"/>
                <a:gd name="connsiteY17" fmla="*/ 123065 h 162182"/>
                <a:gd name="connsiteX18" fmla="*/ 194320 w 231689"/>
                <a:gd name="connsiteY18" fmla="*/ 84141 h 162182"/>
                <a:gd name="connsiteX19" fmla="*/ 212392 w 231689"/>
                <a:gd name="connsiteY19" fmla="*/ 66069 h 162182"/>
                <a:gd name="connsiteX20" fmla="*/ 229537 w 231689"/>
                <a:gd name="connsiteY20" fmla="*/ 15098 h 1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1689" h="162182">
                  <a:moveTo>
                    <a:pt x="229537" y="15098"/>
                  </a:moveTo>
                  <a:cubicBezTo>
                    <a:pt x="222123" y="3050"/>
                    <a:pt x="204051" y="270"/>
                    <a:pt x="176248" y="7220"/>
                  </a:cubicBezTo>
                  <a:cubicBezTo>
                    <a:pt x="167907" y="9537"/>
                    <a:pt x="159103" y="11854"/>
                    <a:pt x="151226" y="15098"/>
                  </a:cubicBezTo>
                  <a:cubicBezTo>
                    <a:pt x="156323" y="17878"/>
                    <a:pt x="161420" y="20658"/>
                    <a:pt x="166054" y="24365"/>
                  </a:cubicBezTo>
                  <a:cubicBezTo>
                    <a:pt x="170688" y="22975"/>
                    <a:pt x="175322" y="21585"/>
                    <a:pt x="179492" y="20195"/>
                  </a:cubicBezTo>
                  <a:cubicBezTo>
                    <a:pt x="186906" y="18341"/>
                    <a:pt x="194320" y="17414"/>
                    <a:pt x="201734" y="16951"/>
                  </a:cubicBezTo>
                  <a:cubicBezTo>
                    <a:pt x="210538" y="16951"/>
                    <a:pt x="215635" y="19268"/>
                    <a:pt x="217489" y="22048"/>
                  </a:cubicBezTo>
                  <a:cubicBezTo>
                    <a:pt x="220269" y="26682"/>
                    <a:pt x="217489" y="38266"/>
                    <a:pt x="201734" y="56802"/>
                  </a:cubicBezTo>
                  <a:cubicBezTo>
                    <a:pt x="198954" y="60045"/>
                    <a:pt x="195710" y="63289"/>
                    <a:pt x="192466" y="66533"/>
                  </a:cubicBezTo>
                  <a:cubicBezTo>
                    <a:pt x="174858" y="83214"/>
                    <a:pt x="155860" y="98042"/>
                    <a:pt x="135008" y="110554"/>
                  </a:cubicBezTo>
                  <a:cubicBezTo>
                    <a:pt x="114156" y="123528"/>
                    <a:pt x="92377" y="134186"/>
                    <a:pt x="69208" y="142063"/>
                  </a:cubicBezTo>
                  <a:cubicBezTo>
                    <a:pt x="41405" y="151331"/>
                    <a:pt x="22407" y="150868"/>
                    <a:pt x="18236" y="143917"/>
                  </a:cubicBezTo>
                  <a:cubicBezTo>
                    <a:pt x="14066" y="136966"/>
                    <a:pt x="22407" y="119821"/>
                    <a:pt x="43259" y="99432"/>
                  </a:cubicBezTo>
                  <a:cubicBezTo>
                    <a:pt x="41868" y="93409"/>
                    <a:pt x="41405" y="87385"/>
                    <a:pt x="41405" y="81824"/>
                  </a:cubicBezTo>
                  <a:cubicBezTo>
                    <a:pt x="8505" y="111480"/>
                    <a:pt x="-2153" y="137430"/>
                    <a:pt x="6188" y="151331"/>
                  </a:cubicBezTo>
                  <a:cubicBezTo>
                    <a:pt x="10822" y="158745"/>
                    <a:pt x="20553" y="162915"/>
                    <a:pt x="34454" y="162915"/>
                  </a:cubicBezTo>
                  <a:cubicBezTo>
                    <a:pt x="51599" y="161989"/>
                    <a:pt x="67818" y="158745"/>
                    <a:pt x="83572" y="152258"/>
                  </a:cubicBezTo>
                  <a:cubicBezTo>
                    <a:pt x="103961" y="144380"/>
                    <a:pt x="123423" y="134649"/>
                    <a:pt x="141958" y="123065"/>
                  </a:cubicBezTo>
                  <a:cubicBezTo>
                    <a:pt x="160493" y="111944"/>
                    <a:pt x="178102" y="98969"/>
                    <a:pt x="194320" y="84141"/>
                  </a:cubicBezTo>
                  <a:cubicBezTo>
                    <a:pt x="200807" y="78580"/>
                    <a:pt x="206831" y="72557"/>
                    <a:pt x="212392" y="66069"/>
                  </a:cubicBezTo>
                  <a:cubicBezTo>
                    <a:pt x="230927" y="44754"/>
                    <a:pt x="236951" y="27146"/>
                    <a:pt x="229537" y="15098"/>
                  </a:cubicBezTo>
                </a:path>
              </a:pathLst>
            </a:custGeom>
            <a:solidFill>
              <a:srgbClr val="1566B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1" name="Group 470">
            <a:extLst>
              <a:ext uri="{FF2B5EF4-FFF2-40B4-BE49-F238E27FC236}">
                <a16:creationId xmlns:a16="http://schemas.microsoft.com/office/drawing/2014/main" id="{B23D03CE-FDEE-4962-93AA-2CBC78746F6A}"/>
              </a:ext>
            </a:extLst>
          </p:cNvPr>
          <p:cNvGrpSpPr/>
          <p:nvPr/>
        </p:nvGrpSpPr>
        <p:grpSpPr>
          <a:xfrm>
            <a:off x="9737269" y="5402223"/>
            <a:ext cx="583357" cy="575527"/>
            <a:chOff x="8448920" y="1036044"/>
            <a:chExt cx="435850" cy="430005"/>
          </a:xfrm>
        </p:grpSpPr>
        <p:sp>
          <p:nvSpPr>
            <p:cNvPr id="579" name="Freeform: Shape 578">
              <a:extLst>
                <a:ext uri="{FF2B5EF4-FFF2-40B4-BE49-F238E27FC236}">
                  <a16:creationId xmlns:a16="http://schemas.microsoft.com/office/drawing/2014/main" id="{231464B4-B57B-40F0-81FE-2D14A2381A40}"/>
                </a:ext>
              </a:extLst>
            </p:cNvPr>
            <p:cNvSpPr/>
            <p:nvPr/>
          </p:nvSpPr>
          <p:spPr>
            <a:xfrm>
              <a:off x="8552455" y="1167132"/>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8A0A0A50-64F2-4E37-8CE6-9829A695A549}"/>
                </a:ext>
              </a:extLst>
            </p:cNvPr>
            <p:cNvSpPr/>
            <p:nvPr/>
          </p:nvSpPr>
          <p:spPr>
            <a:xfrm>
              <a:off x="8519891" y="1279017"/>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871E2D92-2AAD-4657-A070-D2E4BBCA83EF}"/>
                </a:ext>
              </a:extLst>
            </p:cNvPr>
            <p:cNvSpPr/>
            <p:nvPr/>
          </p:nvSpPr>
          <p:spPr>
            <a:xfrm>
              <a:off x="8578339" y="1279017"/>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70299E18-DB6F-47AF-B929-25704B2CC16F}"/>
                </a:ext>
              </a:extLst>
            </p:cNvPr>
            <p:cNvSpPr/>
            <p:nvPr/>
          </p:nvSpPr>
          <p:spPr>
            <a:xfrm>
              <a:off x="8635952" y="1279017"/>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BDA6EADF-B276-4798-AEBA-E9B94CC7AE0E}"/>
                </a:ext>
              </a:extLst>
            </p:cNvPr>
            <p:cNvSpPr/>
            <p:nvPr/>
          </p:nvSpPr>
          <p:spPr>
            <a:xfrm>
              <a:off x="8519891" y="1223075"/>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4E8D32A5-248C-4E7D-B424-48926B7C8953}"/>
                </a:ext>
              </a:extLst>
            </p:cNvPr>
            <p:cNvSpPr/>
            <p:nvPr/>
          </p:nvSpPr>
          <p:spPr>
            <a:xfrm>
              <a:off x="8578339" y="1223075"/>
              <a:ext cx="50098" cy="50098"/>
            </a:xfrm>
            <a:custGeom>
              <a:avLst/>
              <a:gdLst>
                <a:gd name="connsiteX0" fmla="*/ 3475 w 27802"/>
                <a:gd name="connsiteY0" fmla="*/ 3475 h 27802"/>
                <a:gd name="connsiteX1" fmla="*/ 26181 w 27802"/>
                <a:gd name="connsiteY1" fmla="*/ 3475 h 27802"/>
                <a:gd name="connsiteX2" fmla="*/ 26181 w 27802"/>
                <a:gd name="connsiteY2" fmla="*/ 26181 h 27802"/>
                <a:gd name="connsiteX3" fmla="*/ 3475 w 27802"/>
                <a:gd name="connsiteY3" fmla="*/ 26181 h 27802"/>
              </a:gdLst>
              <a:ahLst/>
              <a:cxnLst>
                <a:cxn ang="0">
                  <a:pos x="connsiteX0" y="connsiteY0"/>
                </a:cxn>
                <a:cxn ang="0">
                  <a:pos x="connsiteX1" y="connsiteY1"/>
                </a:cxn>
                <a:cxn ang="0">
                  <a:pos x="connsiteX2" y="connsiteY2"/>
                </a:cxn>
                <a:cxn ang="0">
                  <a:pos x="connsiteX3" y="connsiteY3"/>
                </a:cxn>
              </a:cxnLst>
              <a:rect l="l" t="t" r="r" b="b"/>
              <a:pathLst>
                <a:path w="27802" h="27802">
                  <a:moveTo>
                    <a:pt x="3475" y="3475"/>
                  </a:moveTo>
                  <a:lnTo>
                    <a:pt x="26181" y="3475"/>
                  </a:lnTo>
                  <a:lnTo>
                    <a:pt x="26181" y="26181"/>
                  </a:lnTo>
                  <a:lnTo>
                    <a:pt x="3475" y="26181"/>
                  </a:lnTo>
                  <a:close/>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20697CB8-A891-4EA0-A169-C99845A33F40}"/>
                </a:ext>
              </a:extLst>
            </p:cNvPr>
            <p:cNvSpPr/>
            <p:nvPr/>
          </p:nvSpPr>
          <p:spPr>
            <a:xfrm>
              <a:off x="8448920" y="1036044"/>
              <a:ext cx="333984" cy="292236"/>
            </a:xfrm>
            <a:custGeom>
              <a:avLst/>
              <a:gdLst>
                <a:gd name="connsiteX0" fmla="*/ 93371 w 185351"/>
                <a:gd name="connsiteY0" fmla="*/ 3475 h 162182"/>
                <a:gd name="connsiteX1" fmla="*/ 3475 w 185351"/>
                <a:gd name="connsiteY1" fmla="*/ 51203 h 162182"/>
                <a:gd name="connsiteX2" fmla="*/ 3475 w 185351"/>
                <a:gd name="connsiteY2" fmla="*/ 65105 h 162182"/>
                <a:gd name="connsiteX3" fmla="*/ 21547 w 185351"/>
                <a:gd name="connsiteY3" fmla="*/ 65105 h 162182"/>
                <a:gd name="connsiteX4" fmla="*/ 21547 w 185351"/>
                <a:gd name="connsiteY4" fmla="*/ 161951 h 162182"/>
                <a:gd name="connsiteX5" fmla="*/ 36839 w 185351"/>
                <a:gd name="connsiteY5" fmla="*/ 161951 h 162182"/>
                <a:gd name="connsiteX6" fmla="*/ 36839 w 185351"/>
                <a:gd name="connsiteY6" fmla="*/ 65105 h 162182"/>
                <a:gd name="connsiteX7" fmla="*/ 148513 w 185351"/>
                <a:gd name="connsiteY7" fmla="*/ 65105 h 162182"/>
                <a:gd name="connsiteX8" fmla="*/ 148513 w 185351"/>
                <a:gd name="connsiteY8" fmla="*/ 155464 h 162182"/>
                <a:gd name="connsiteX9" fmla="*/ 165658 w 185351"/>
                <a:gd name="connsiteY9" fmla="*/ 155464 h 162182"/>
                <a:gd name="connsiteX10" fmla="*/ 165658 w 185351"/>
                <a:gd name="connsiteY10" fmla="*/ 65105 h 162182"/>
                <a:gd name="connsiteX11" fmla="*/ 182340 w 185351"/>
                <a:gd name="connsiteY11" fmla="*/ 65105 h 162182"/>
                <a:gd name="connsiteX12" fmla="*/ 182340 w 185351"/>
                <a:gd name="connsiteY12" fmla="*/ 51203 h 1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351" h="162182">
                  <a:moveTo>
                    <a:pt x="93371" y="3475"/>
                  </a:moveTo>
                  <a:lnTo>
                    <a:pt x="3475" y="51203"/>
                  </a:lnTo>
                  <a:lnTo>
                    <a:pt x="3475" y="65105"/>
                  </a:lnTo>
                  <a:lnTo>
                    <a:pt x="21547" y="65105"/>
                  </a:lnTo>
                  <a:lnTo>
                    <a:pt x="21547" y="161951"/>
                  </a:lnTo>
                  <a:lnTo>
                    <a:pt x="36839" y="161951"/>
                  </a:lnTo>
                  <a:lnTo>
                    <a:pt x="36839" y="65105"/>
                  </a:lnTo>
                  <a:lnTo>
                    <a:pt x="148513" y="65105"/>
                  </a:lnTo>
                  <a:lnTo>
                    <a:pt x="148513" y="155464"/>
                  </a:lnTo>
                  <a:lnTo>
                    <a:pt x="165658" y="155464"/>
                  </a:lnTo>
                  <a:lnTo>
                    <a:pt x="165658" y="65105"/>
                  </a:lnTo>
                  <a:lnTo>
                    <a:pt x="182340" y="65105"/>
                  </a:lnTo>
                  <a:lnTo>
                    <a:pt x="182340" y="51203"/>
                  </a:ln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5FCAB255-2902-433F-B68B-978F954498FD}"/>
                </a:ext>
              </a:extLst>
            </p:cNvPr>
            <p:cNvSpPr/>
            <p:nvPr/>
          </p:nvSpPr>
          <p:spPr>
            <a:xfrm>
              <a:off x="8552455" y="1167132"/>
              <a:ext cx="50098" cy="50098"/>
            </a:xfrm>
            <a:custGeom>
              <a:avLst/>
              <a:gdLst>
                <a:gd name="connsiteX0" fmla="*/ 26181 w 27802"/>
                <a:gd name="connsiteY0" fmla="*/ 26181 h 27802"/>
                <a:gd name="connsiteX1" fmla="*/ 23401 w 27802"/>
                <a:gd name="connsiteY1" fmla="*/ 26181 h 27802"/>
                <a:gd name="connsiteX2" fmla="*/ 23401 w 27802"/>
                <a:gd name="connsiteY2" fmla="*/ 6719 h 27802"/>
                <a:gd name="connsiteX3" fmla="*/ 3475 w 27802"/>
                <a:gd name="connsiteY3" fmla="*/ 6719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401" y="26181"/>
                  </a:lnTo>
                  <a:lnTo>
                    <a:pt x="23401" y="6719"/>
                  </a:lnTo>
                  <a:lnTo>
                    <a:pt x="3475" y="6719"/>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788F5FD6-9AB6-4ED7-B263-543D42165526}"/>
                </a:ext>
              </a:extLst>
            </p:cNvPr>
            <p:cNvSpPr/>
            <p:nvPr/>
          </p:nvSpPr>
          <p:spPr>
            <a:xfrm>
              <a:off x="8552455" y="1167132"/>
              <a:ext cx="50098" cy="50098"/>
            </a:xfrm>
            <a:custGeom>
              <a:avLst/>
              <a:gdLst>
                <a:gd name="connsiteX0" fmla="*/ 3475 w 27802"/>
                <a:gd name="connsiteY0" fmla="*/ 3475 h 27802"/>
                <a:gd name="connsiteX1" fmla="*/ 5792 w 27802"/>
                <a:gd name="connsiteY1" fmla="*/ 3475 h 27802"/>
                <a:gd name="connsiteX2" fmla="*/ 5792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5792" y="3475"/>
                  </a:lnTo>
                  <a:lnTo>
                    <a:pt x="5792"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F439BD17-DE43-4CBD-8B5C-4880D0C5F7F7}"/>
                </a:ext>
              </a:extLst>
            </p:cNvPr>
            <p:cNvSpPr/>
            <p:nvPr/>
          </p:nvSpPr>
          <p:spPr>
            <a:xfrm>
              <a:off x="8519891" y="1223075"/>
              <a:ext cx="50098" cy="50098"/>
            </a:xfrm>
            <a:custGeom>
              <a:avLst/>
              <a:gdLst>
                <a:gd name="connsiteX0" fmla="*/ 26181 w 27802"/>
                <a:gd name="connsiteY0" fmla="*/ 26181 h 27802"/>
                <a:gd name="connsiteX1" fmla="*/ 23401 w 27802"/>
                <a:gd name="connsiteY1" fmla="*/ 26181 h 27802"/>
                <a:gd name="connsiteX2" fmla="*/ 23401 w 27802"/>
                <a:gd name="connsiteY2" fmla="*/ 6255 h 27802"/>
                <a:gd name="connsiteX3" fmla="*/ 3475 w 27802"/>
                <a:gd name="connsiteY3" fmla="*/ 6255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401" y="26181"/>
                  </a:lnTo>
                  <a:lnTo>
                    <a:pt x="23401" y="6255"/>
                  </a:lnTo>
                  <a:lnTo>
                    <a:pt x="3475" y="6255"/>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ABC30FC7-34CB-484C-8D55-075AA2B7AC62}"/>
                </a:ext>
              </a:extLst>
            </p:cNvPr>
            <p:cNvSpPr/>
            <p:nvPr/>
          </p:nvSpPr>
          <p:spPr>
            <a:xfrm>
              <a:off x="8519891" y="1223075"/>
              <a:ext cx="50098" cy="50098"/>
            </a:xfrm>
            <a:custGeom>
              <a:avLst/>
              <a:gdLst>
                <a:gd name="connsiteX0" fmla="*/ 3475 w 27802"/>
                <a:gd name="connsiteY0" fmla="*/ 3475 h 27802"/>
                <a:gd name="connsiteX1" fmla="*/ 5792 w 27802"/>
                <a:gd name="connsiteY1" fmla="*/ 3475 h 27802"/>
                <a:gd name="connsiteX2" fmla="*/ 5792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5792" y="3475"/>
                  </a:lnTo>
                  <a:lnTo>
                    <a:pt x="5792"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0A15221A-8571-4F33-B549-C90FB30750E4}"/>
                </a:ext>
              </a:extLst>
            </p:cNvPr>
            <p:cNvSpPr/>
            <p:nvPr/>
          </p:nvSpPr>
          <p:spPr>
            <a:xfrm>
              <a:off x="8578339" y="1223075"/>
              <a:ext cx="50098" cy="50098"/>
            </a:xfrm>
            <a:custGeom>
              <a:avLst/>
              <a:gdLst>
                <a:gd name="connsiteX0" fmla="*/ 26181 w 27802"/>
                <a:gd name="connsiteY0" fmla="*/ 26181 h 27802"/>
                <a:gd name="connsiteX1" fmla="*/ 23401 w 27802"/>
                <a:gd name="connsiteY1" fmla="*/ 26181 h 27802"/>
                <a:gd name="connsiteX2" fmla="*/ 23401 w 27802"/>
                <a:gd name="connsiteY2" fmla="*/ 6255 h 27802"/>
                <a:gd name="connsiteX3" fmla="*/ 3475 w 27802"/>
                <a:gd name="connsiteY3" fmla="*/ 6255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401" y="26181"/>
                  </a:lnTo>
                  <a:lnTo>
                    <a:pt x="23401" y="6255"/>
                  </a:lnTo>
                  <a:lnTo>
                    <a:pt x="3475" y="6255"/>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0CB00006-FFCE-4F28-8256-381509718532}"/>
                </a:ext>
              </a:extLst>
            </p:cNvPr>
            <p:cNvSpPr/>
            <p:nvPr/>
          </p:nvSpPr>
          <p:spPr>
            <a:xfrm>
              <a:off x="8578339" y="1223075"/>
              <a:ext cx="50098" cy="50098"/>
            </a:xfrm>
            <a:custGeom>
              <a:avLst/>
              <a:gdLst>
                <a:gd name="connsiteX0" fmla="*/ 3475 w 27802"/>
                <a:gd name="connsiteY0" fmla="*/ 3475 h 27802"/>
                <a:gd name="connsiteX1" fmla="*/ 6256 w 27802"/>
                <a:gd name="connsiteY1" fmla="*/ 3475 h 27802"/>
                <a:gd name="connsiteX2" fmla="*/ 6256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6256" y="3475"/>
                  </a:lnTo>
                  <a:lnTo>
                    <a:pt x="6256"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DEB1392A-4428-4E62-9FDC-B7FABE14B5AF}"/>
                </a:ext>
              </a:extLst>
            </p:cNvPr>
            <p:cNvSpPr/>
            <p:nvPr/>
          </p:nvSpPr>
          <p:spPr>
            <a:xfrm>
              <a:off x="8519891" y="1279017"/>
              <a:ext cx="50098" cy="50098"/>
            </a:xfrm>
            <a:custGeom>
              <a:avLst/>
              <a:gdLst>
                <a:gd name="connsiteX0" fmla="*/ 26181 w 27802"/>
                <a:gd name="connsiteY0" fmla="*/ 26181 h 27802"/>
                <a:gd name="connsiteX1" fmla="*/ 23401 w 27802"/>
                <a:gd name="connsiteY1" fmla="*/ 26181 h 27802"/>
                <a:gd name="connsiteX2" fmla="*/ 23401 w 27802"/>
                <a:gd name="connsiteY2" fmla="*/ 6256 h 27802"/>
                <a:gd name="connsiteX3" fmla="*/ 3475 w 27802"/>
                <a:gd name="connsiteY3" fmla="*/ 6256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401" y="26181"/>
                  </a:lnTo>
                  <a:lnTo>
                    <a:pt x="23401" y="6256"/>
                  </a:lnTo>
                  <a:lnTo>
                    <a:pt x="3475" y="6256"/>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DD33C6C7-3484-4969-AF69-B7DBE561A59B}"/>
                </a:ext>
              </a:extLst>
            </p:cNvPr>
            <p:cNvSpPr/>
            <p:nvPr/>
          </p:nvSpPr>
          <p:spPr>
            <a:xfrm>
              <a:off x="8519891" y="1279017"/>
              <a:ext cx="50098" cy="50098"/>
            </a:xfrm>
            <a:custGeom>
              <a:avLst/>
              <a:gdLst>
                <a:gd name="connsiteX0" fmla="*/ 3475 w 27802"/>
                <a:gd name="connsiteY0" fmla="*/ 3475 h 27802"/>
                <a:gd name="connsiteX1" fmla="*/ 5792 w 27802"/>
                <a:gd name="connsiteY1" fmla="*/ 3475 h 27802"/>
                <a:gd name="connsiteX2" fmla="*/ 5792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5792" y="3475"/>
                  </a:lnTo>
                  <a:lnTo>
                    <a:pt x="5792"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83A1F1AA-4D6B-49B4-8F08-96E43283A3A1}"/>
                </a:ext>
              </a:extLst>
            </p:cNvPr>
            <p:cNvSpPr/>
            <p:nvPr/>
          </p:nvSpPr>
          <p:spPr>
            <a:xfrm>
              <a:off x="8578339" y="1279017"/>
              <a:ext cx="50098" cy="50098"/>
            </a:xfrm>
            <a:custGeom>
              <a:avLst/>
              <a:gdLst>
                <a:gd name="connsiteX0" fmla="*/ 26181 w 27802"/>
                <a:gd name="connsiteY0" fmla="*/ 26181 h 27802"/>
                <a:gd name="connsiteX1" fmla="*/ 23401 w 27802"/>
                <a:gd name="connsiteY1" fmla="*/ 26181 h 27802"/>
                <a:gd name="connsiteX2" fmla="*/ 23401 w 27802"/>
                <a:gd name="connsiteY2" fmla="*/ 6256 h 27802"/>
                <a:gd name="connsiteX3" fmla="*/ 3475 w 27802"/>
                <a:gd name="connsiteY3" fmla="*/ 6256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401" y="26181"/>
                  </a:lnTo>
                  <a:lnTo>
                    <a:pt x="23401" y="6256"/>
                  </a:lnTo>
                  <a:lnTo>
                    <a:pt x="3475" y="6256"/>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5C84006D-AC72-4563-B9FC-C41FE324FDB1}"/>
                </a:ext>
              </a:extLst>
            </p:cNvPr>
            <p:cNvSpPr/>
            <p:nvPr/>
          </p:nvSpPr>
          <p:spPr>
            <a:xfrm>
              <a:off x="8578339" y="1279017"/>
              <a:ext cx="50098" cy="50098"/>
            </a:xfrm>
            <a:custGeom>
              <a:avLst/>
              <a:gdLst>
                <a:gd name="connsiteX0" fmla="*/ 3475 w 27802"/>
                <a:gd name="connsiteY0" fmla="*/ 3475 h 27802"/>
                <a:gd name="connsiteX1" fmla="*/ 6256 w 27802"/>
                <a:gd name="connsiteY1" fmla="*/ 3475 h 27802"/>
                <a:gd name="connsiteX2" fmla="*/ 6256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6256" y="3475"/>
                  </a:lnTo>
                  <a:lnTo>
                    <a:pt x="6256"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ACBF5EB5-53DF-428C-B13E-054ED655718B}"/>
                </a:ext>
              </a:extLst>
            </p:cNvPr>
            <p:cNvSpPr/>
            <p:nvPr/>
          </p:nvSpPr>
          <p:spPr>
            <a:xfrm>
              <a:off x="8635952" y="1279017"/>
              <a:ext cx="50098" cy="50098"/>
            </a:xfrm>
            <a:custGeom>
              <a:avLst/>
              <a:gdLst>
                <a:gd name="connsiteX0" fmla="*/ 26181 w 27802"/>
                <a:gd name="connsiteY0" fmla="*/ 26181 h 27802"/>
                <a:gd name="connsiteX1" fmla="*/ 23864 w 27802"/>
                <a:gd name="connsiteY1" fmla="*/ 26181 h 27802"/>
                <a:gd name="connsiteX2" fmla="*/ 23864 w 27802"/>
                <a:gd name="connsiteY2" fmla="*/ 6256 h 27802"/>
                <a:gd name="connsiteX3" fmla="*/ 3475 w 27802"/>
                <a:gd name="connsiteY3" fmla="*/ 6256 h 27802"/>
                <a:gd name="connsiteX4" fmla="*/ 3475 w 27802"/>
                <a:gd name="connsiteY4" fmla="*/ 3475 h 27802"/>
                <a:gd name="connsiteX5" fmla="*/ 26181 w 27802"/>
                <a:gd name="connsiteY5" fmla="*/ 3475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26181" y="26181"/>
                  </a:moveTo>
                  <a:lnTo>
                    <a:pt x="23864" y="26181"/>
                  </a:lnTo>
                  <a:lnTo>
                    <a:pt x="23864" y="6256"/>
                  </a:lnTo>
                  <a:lnTo>
                    <a:pt x="3475" y="6256"/>
                  </a:lnTo>
                  <a:lnTo>
                    <a:pt x="3475" y="3475"/>
                  </a:lnTo>
                  <a:lnTo>
                    <a:pt x="26181" y="3475"/>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9E129323-32CE-4533-9D8F-2D15987CCC0A}"/>
                </a:ext>
              </a:extLst>
            </p:cNvPr>
            <p:cNvSpPr/>
            <p:nvPr/>
          </p:nvSpPr>
          <p:spPr>
            <a:xfrm>
              <a:off x="8635952" y="1279017"/>
              <a:ext cx="50098" cy="50098"/>
            </a:xfrm>
            <a:custGeom>
              <a:avLst/>
              <a:gdLst>
                <a:gd name="connsiteX0" fmla="*/ 3475 w 27802"/>
                <a:gd name="connsiteY0" fmla="*/ 3475 h 27802"/>
                <a:gd name="connsiteX1" fmla="*/ 6255 w 27802"/>
                <a:gd name="connsiteY1" fmla="*/ 3475 h 27802"/>
                <a:gd name="connsiteX2" fmla="*/ 6255 w 27802"/>
                <a:gd name="connsiteY2" fmla="*/ 23401 h 27802"/>
                <a:gd name="connsiteX3" fmla="*/ 26181 w 27802"/>
                <a:gd name="connsiteY3" fmla="*/ 23401 h 27802"/>
                <a:gd name="connsiteX4" fmla="*/ 26181 w 27802"/>
                <a:gd name="connsiteY4" fmla="*/ 26181 h 27802"/>
                <a:gd name="connsiteX5" fmla="*/ 3475 w 27802"/>
                <a:gd name="connsiteY5" fmla="*/ 26181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3475" y="3475"/>
                  </a:moveTo>
                  <a:lnTo>
                    <a:pt x="6255" y="3475"/>
                  </a:lnTo>
                  <a:lnTo>
                    <a:pt x="6255" y="23401"/>
                  </a:lnTo>
                  <a:lnTo>
                    <a:pt x="26181" y="23401"/>
                  </a:lnTo>
                  <a:lnTo>
                    <a:pt x="26181" y="26181"/>
                  </a:lnTo>
                  <a:lnTo>
                    <a:pt x="3475" y="26181"/>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85CB5A98-904F-479E-ABBD-836FF8AB5A5B}"/>
                </a:ext>
              </a:extLst>
            </p:cNvPr>
            <p:cNvSpPr/>
            <p:nvPr/>
          </p:nvSpPr>
          <p:spPr>
            <a:xfrm>
              <a:off x="8552455" y="1167132"/>
              <a:ext cx="50098" cy="50098"/>
            </a:xfrm>
            <a:custGeom>
              <a:avLst/>
              <a:gdLst>
                <a:gd name="connsiteX0" fmla="*/ 6719 w 27802"/>
                <a:gd name="connsiteY0" fmla="*/ 26181 h 27802"/>
                <a:gd name="connsiteX1" fmla="*/ 3475 w 27802"/>
                <a:gd name="connsiteY1" fmla="*/ 26181 h 27802"/>
                <a:gd name="connsiteX2" fmla="*/ 3475 w 27802"/>
                <a:gd name="connsiteY2" fmla="*/ 23864 h 27802"/>
                <a:gd name="connsiteX3" fmla="*/ 22937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864"/>
                  </a:lnTo>
                  <a:lnTo>
                    <a:pt x="22937"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3B2E9F4B-E875-4714-8F72-0C58E32DF55B}"/>
                </a:ext>
              </a:extLst>
            </p:cNvPr>
            <p:cNvSpPr/>
            <p:nvPr/>
          </p:nvSpPr>
          <p:spPr>
            <a:xfrm>
              <a:off x="8578339" y="1223075"/>
              <a:ext cx="50098" cy="50098"/>
            </a:xfrm>
            <a:custGeom>
              <a:avLst/>
              <a:gdLst>
                <a:gd name="connsiteX0" fmla="*/ 6719 w 27802"/>
                <a:gd name="connsiteY0" fmla="*/ 26181 h 27802"/>
                <a:gd name="connsiteX1" fmla="*/ 3475 w 27802"/>
                <a:gd name="connsiteY1" fmla="*/ 26181 h 27802"/>
                <a:gd name="connsiteX2" fmla="*/ 3475 w 27802"/>
                <a:gd name="connsiteY2" fmla="*/ 23401 h 27802"/>
                <a:gd name="connsiteX3" fmla="*/ 23401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401"/>
                  </a:lnTo>
                  <a:lnTo>
                    <a:pt x="23401"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C5E02F93-42AD-4014-A61F-A203B68293AC}"/>
                </a:ext>
              </a:extLst>
            </p:cNvPr>
            <p:cNvSpPr/>
            <p:nvPr/>
          </p:nvSpPr>
          <p:spPr>
            <a:xfrm>
              <a:off x="8519891" y="1223075"/>
              <a:ext cx="50098" cy="50098"/>
            </a:xfrm>
            <a:custGeom>
              <a:avLst/>
              <a:gdLst>
                <a:gd name="connsiteX0" fmla="*/ 6719 w 27802"/>
                <a:gd name="connsiteY0" fmla="*/ 26181 h 27802"/>
                <a:gd name="connsiteX1" fmla="*/ 3475 w 27802"/>
                <a:gd name="connsiteY1" fmla="*/ 26181 h 27802"/>
                <a:gd name="connsiteX2" fmla="*/ 3475 w 27802"/>
                <a:gd name="connsiteY2" fmla="*/ 23401 h 27802"/>
                <a:gd name="connsiteX3" fmla="*/ 22937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401"/>
                  </a:lnTo>
                  <a:lnTo>
                    <a:pt x="22937"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245FE132-A825-4DF9-8EA3-0CF4B61BAD43}"/>
                </a:ext>
              </a:extLst>
            </p:cNvPr>
            <p:cNvSpPr/>
            <p:nvPr/>
          </p:nvSpPr>
          <p:spPr>
            <a:xfrm>
              <a:off x="8519891" y="1279017"/>
              <a:ext cx="50098" cy="50098"/>
            </a:xfrm>
            <a:custGeom>
              <a:avLst/>
              <a:gdLst>
                <a:gd name="connsiteX0" fmla="*/ 6719 w 27802"/>
                <a:gd name="connsiteY0" fmla="*/ 26181 h 27802"/>
                <a:gd name="connsiteX1" fmla="*/ 3475 w 27802"/>
                <a:gd name="connsiteY1" fmla="*/ 26181 h 27802"/>
                <a:gd name="connsiteX2" fmla="*/ 3475 w 27802"/>
                <a:gd name="connsiteY2" fmla="*/ 23401 h 27802"/>
                <a:gd name="connsiteX3" fmla="*/ 22937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401"/>
                  </a:lnTo>
                  <a:lnTo>
                    <a:pt x="22937"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6B68B8F2-862D-4718-A603-B36EEB039CCC}"/>
                </a:ext>
              </a:extLst>
            </p:cNvPr>
            <p:cNvSpPr/>
            <p:nvPr/>
          </p:nvSpPr>
          <p:spPr>
            <a:xfrm>
              <a:off x="8578339" y="1279017"/>
              <a:ext cx="50098" cy="50098"/>
            </a:xfrm>
            <a:custGeom>
              <a:avLst/>
              <a:gdLst>
                <a:gd name="connsiteX0" fmla="*/ 6719 w 27802"/>
                <a:gd name="connsiteY0" fmla="*/ 26181 h 27802"/>
                <a:gd name="connsiteX1" fmla="*/ 3475 w 27802"/>
                <a:gd name="connsiteY1" fmla="*/ 26181 h 27802"/>
                <a:gd name="connsiteX2" fmla="*/ 3475 w 27802"/>
                <a:gd name="connsiteY2" fmla="*/ 23401 h 27802"/>
                <a:gd name="connsiteX3" fmla="*/ 23401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401"/>
                  </a:lnTo>
                  <a:lnTo>
                    <a:pt x="23401"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1D84015B-83CB-4464-A826-628A2E81FE94}"/>
                </a:ext>
              </a:extLst>
            </p:cNvPr>
            <p:cNvSpPr/>
            <p:nvPr/>
          </p:nvSpPr>
          <p:spPr>
            <a:xfrm>
              <a:off x="8635952" y="1279017"/>
              <a:ext cx="50098" cy="50098"/>
            </a:xfrm>
            <a:custGeom>
              <a:avLst/>
              <a:gdLst>
                <a:gd name="connsiteX0" fmla="*/ 6719 w 27802"/>
                <a:gd name="connsiteY0" fmla="*/ 26181 h 27802"/>
                <a:gd name="connsiteX1" fmla="*/ 3475 w 27802"/>
                <a:gd name="connsiteY1" fmla="*/ 26181 h 27802"/>
                <a:gd name="connsiteX2" fmla="*/ 3475 w 27802"/>
                <a:gd name="connsiteY2" fmla="*/ 23401 h 27802"/>
                <a:gd name="connsiteX3" fmla="*/ 23401 w 27802"/>
                <a:gd name="connsiteY3" fmla="*/ 3475 h 27802"/>
                <a:gd name="connsiteX4" fmla="*/ 26181 w 27802"/>
                <a:gd name="connsiteY4" fmla="*/ 3475 h 27802"/>
                <a:gd name="connsiteX5" fmla="*/ 26181 w 27802"/>
                <a:gd name="connsiteY5" fmla="*/ 5792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02" h="27802">
                  <a:moveTo>
                    <a:pt x="6719" y="26181"/>
                  </a:moveTo>
                  <a:lnTo>
                    <a:pt x="3475" y="26181"/>
                  </a:lnTo>
                  <a:lnTo>
                    <a:pt x="3475" y="23401"/>
                  </a:lnTo>
                  <a:lnTo>
                    <a:pt x="23401" y="3475"/>
                  </a:lnTo>
                  <a:lnTo>
                    <a:pt x="26181" y="3475"/>
                  </a:lnTo>
                  <a:lnTo>
                    <a:pt x="26181" y="5792"/>
                  </a:lnTo>
                  <a:close/>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C80E47E0-2732-4426-A99F-4223E5CC3821}"/>
                </a:ext>
              </a:extLst>
            </p:cNvPr>
            <p:cNvSpPr/>
            <p:nvPr/>
          </p:nvSpPr>
          <p:spPr>
            <a:xfrm>
              <a:off x="8691893" y="1240610"/>
              <a:ext cx="100195" cy="225439"/>
            </a:xfrm>
            <a:custGeom>
              <a:avLst/>
              <a:gdLst>
                <a:gd name="connsiteX0" fmla="*/ 3475 w 55605"/>
                <a:gd name="connsiteY0" fmla="*/ 3939 h 125112"/>
                <a:gd name="connsiteX1" fmla="*/ 3475 w 55605"/>
                <a:gd name="connsiteY1" fmla="*/ 103102 h 125112"/>
                <a:gd name="connsiteX2" fmla="*/ 54910 w 55605"/>
                <a:gd name="connsiteY2" fmla="*/ 121637 h 125112"/>
                <a:gd name="connsiteX3" fmla="*/ 54910 w 55605"/>
                <a:gd name="connsiteY3" fmla="*/ 3475 h 125112"/>
                <a:gd name="connsiteX4" fmla="*/ 3475 w 55605"/>
                <a:gd name="connsiteY4" fmla="*/ 3475 h 1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5" h="125112">
                  <a:moveTo>
                    <a:pt x="3475" y="3939"/>
                  </a:moveTo>
                  <a:lnTo>
                    <a:pt x="3475" y="103102"/>
                  </a:lnTo>
                  <a:cubicBezTo>
                    <a:pt x="3475" y="113296"/>
                    <a:pt x="26644" y="121637"/>
                    <a:pt x="54910" y="121637"/>
                  </a:cubicBezTo>
                  <a:lnTo>
                    <a:pt x="54910" y="3475"/>
                  </a:lnTo>
                  <a:lnTo>
                    <a:pt x="3475" y="3475"/>
                  </a:ln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09" name="Freeform: Shape 608">
              <a:extLst>
                <a:ext uri="{FF2B5EF4-FFF2-40B4-BE49-F238E27FC236}">
                  <a16:creationId xmlns:a16="http://schemas.microsoft.com/office/drawing/2014/main" id="{9B43FE11-083E-483C-B516-542624249AC5}"/>
                </a:ext>
              </a:extLst>
            </p:cNvPr>
            <p:cNvSpPr/>
            <p:nvPr/>
          </p:nvSpPr>
          <p:spPr>
            <a:xfrm>
              <a:off x="8783740" y="1241444"/>
              <a:ext cx="100195" cy="217089"/>
            </a:xfrm>
            <a:custGeom>
              <a:avLst/>
              <a:gdLst>
                <a:gd name="connsiteX0" fmla="*/ 3475 w 55605"/>
                <a:gd name="connsiteY0" fmla="*/ 121173 h 120478"/>
                <a:gd name="connsiteX1" fmla="*/ 4402 w 55605"/>
                <a:gd name="connsiteY1" fmla="*/ 121173 h 120478"/>
                <a:gd name="connsiteX2" fmla="*/ 55837 w 55605"/>
                <a:gd name="connsiteY2" fmla="*/ 102638 h 120478"/>
                <a:gd name="connsiteX3" fmla="*/ 55837 w 55605"/>
                <a:gd name="connsiteY3" fmla="*/ 3475 h 120478"/>
                <a:gd name="connsiteX4" fmla="*/ 3475 w 55605"/>
                <a:gd name="connsiteY4" fmla="*/ 3475 h 120478"/>
                <a:gd name="connsiteX5" fmla="*/ 3475 w 55605"/>
                <a:gd name="connsiteY5" fmla="*/ 121173 h 12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05" h="120478">
                  <a:moveTo>
                    <a:pt x="3475" y="121173"/>
                  </a:moveTo>
                  <a:lnTo>
                    <a:pt x="4402" y="121173"/>
                  </a:lnTo>
                  <a:cubicBezTo>
                    <a:pt x="32668" y="121173"/>
                    <a:pt x="55837" y="112833"/>
                    <a:pt x="55837" y="102638"/>
                  </a:cubicBezTo>
                  <a:lnTo>
                    <a:pt x="55837" y="3475"/>
                  </a:lnTo>
                  <a:lnTo>
                    <a:pt x="3475" y="3475"/>
                  </a:lnTo>
                  <a:lnTo>
                    <a:pt x="3475" y="121173"/>
                  </a:lnTo>
                  <a:close/>
                </a:path>
              </a:pathLst>
            </a:custGeom>
            <a:solidFill>
              <a:srgbClr val="5A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D4A63D8E-D5ED-405C-B0C0-9AEFDAD96F95}"/>
                </a:ext>
              </a:extLst>
            </p:cNvPr>
            <p:cNvSpPr/>
            <p:nvPr/>
          </p:nvSpPr>
          <p:spPr>
            <a:xfrm>
              <a:off x="8692729" y="1208013"/>
              <a:ext cx="192041" cy="75146"/>
            </a:xfrm>
            <a:custGeom>
              <a:avLst/>
              <a:gdLst>
                <a:gd name="connsiteX0" fmla="*/ 106345 w 106577"/>
                <a:gd name="connsiteY0" fmla="*/ 22029 h 41704"/>
                <a:gd name="connsiteX1" fmla="*/ 54911 w 106577"/>
                <a:gd name="connsiteY1" fmla="*/ 40564 h 41704"/>
                <a:gd name="connsiteX2" fmla="*/ 3475 w 106577"/>
                <a:gd name="connsiteY2" fmla="*/ 22029 h 41704"/>
                <a:gd name="connsiteX3" fmla="*/ 54911 w 106577"/>
                <a:gd name="connsiteY3" fmla="*/ 3494 h 41704"/>
                <a:gd name="connsiteX4" fmla="*/ 106345 w 106577"/>
                <a:gd name="connsiteY4" fmla="*/ 22029 h 4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77" h="41704">
                  <a:moveTo>
                    <a:pt x="106345" y="22029"/>
                  </a:moveTo>
                  <a:cubicBezTo>
                    <a:pt x="106345" y="32223"/>
                    <a:pt x="83176" y="40564"/>
                    <a:pt x="54911" y="40564"/>
                  </a:cubicBezTo>
                  <a:cubicBezTo>
                    <a:pt x="26644" y="40564"/>
                    <a:pt x="3475" y="32223"/>
                    <a:pt x="3475" y="22029"/>
                  </a:cubicBezTo>
                  <a:cubicBezTo>
                    <a:pt x="3475" y="11835"/>
                    <a:pt x="26644" y="3494"/>
                    <a:pt x="54911" y="3494"/>
                  </a:cubicBezTo>
                  <a:cubicBezTo>
                    <a:pt x="83176" y="3030"/>
                    <a:pt x="106345" y="11371"/>
                    <a:pt x="106345" y="22029"/>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1" name="Freeform: Shape 610">
              <a:extLst>
                <a:ext uri="{FF2B5EF4-FFF2-40B4-BE49-F238E27FC236}">
                  <a16:creationId xmlns:a16="http://schemas.microsoft.com/office/drawing/2014/main" id="{E527EAEC-68DE-47BB-A594-09BE78B4B1AB}"/>
                </a:ext>
              </a:extLst>
            </p:cNvPr>
            <p:cNvSpPr/>
            <p:nvPr/>
          </p:nvSpPr>
          <p:spPr>
            <a:xfrm>
              <a:off x="8710264" y="1216396"/>
              <a:ext cx="158643" cy="50098"/>
            </a:xfrm>
            <a:custGeom>
              <a:avLst/>
              <a:gdLst>
                <a:gd name="connsiteX0" fmla="*/ 85957 w 88041"/>
                <a:gd name="connsiteY0" fmla="*/ 15987 h 27802"/>
                <a:gd name="connsiteX1" fmla="*/ 44716 w 88041"/>
                <a:gd name="connsiteY1" fmla="*/ 28498 h 27802"/>
                <a:gd name="connsiteX2" fmla="*/ 3475 w 88041"/>
                <a:gd name="connsiteY2" fmla="*/ 15987 h 27802"/>
                <a:gd name="connsiteX3" fmla="*/ 44716 w 88041"/>
                <a:gd name="connsiteY3" fmla="*/ 3475 h 27802"/>
                <a:gd name="connsiteX4" fmla="*/ 85957 w 88041"/>
                <a:gd name="connsiteY4" fmla="*/ 15987 h 27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41" h="27802">
                  <a:moveTo>
                    <a:pt x="85957" y="15987"/>
                  </a:moveTo>
                  <a:cubicBezTo>
                    <a:pt x="85957" y="22474"/>
                    <a:pt x="67422" y="28498"/>
                    <a:pt x="44716" y="28498"/>
                  </a:cubicBezTo>
                  <a:cubicBezTo>
                    <a:pt x="22010" y="28498"/>
                    <a:pt x="3475" y="22937"/>
                    <a:pt x="3475" y="15987"/>
                  </a:cubicBezTo>
                  <a:cubicBezTo>
                    <a:pt x="3475" y="9499"/>
                    <a:pt x="22010" y="3475"/>
                    <a:pt x="44716" y="3475"/>
                  </a:cubicBezTo>
                  <a:cubicBezTo>
                    <a:pt x="67422" y="3475"/>
                    <a:pt x="85957" y="9499"/>
                    <a:pt x="85957" y="15987"/>
                  </a:cubicBezTo>
                </a:path>
              </a:pathLst>
            </a:custGeom>
            <a:solidFill>
              <a:srgbClr val="7FBB4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2" name="Freeform: Shape 611">
              <a:extLst>
                <a:ext uri="{FF2B5EF4-FFF2-40B4-BE49-F238E27FC236}">
                  <a16:creationId xmlns:a16="http://schemas.microsoft.com/office/drawing/2014/main" id="{B44100CF-5869-4F52-BE21-87AC25E9E497}"/>
                </a:ext>
              </a:extLst>
            </p:cNvPr>
            <p:cNvSpPr/>
            <p:nvPr/>
          </p:nvSpPr>
          <p:spPr>
            <a:xfrm>
              <a:off x="8710264" y="1217230"/>
              <a:ext cx="158643" cy="41748"/>
            </a:xfrm>
            <a:custGeom>
              <a:avLst/>
              <a:gdLst>
                <a:gd name="connsiteX0" fmla="*/ 77616 w 88041"/>
                <a:gd name="connsiteY0" fmla="*/ 23401 h 23168"/>
                <a:gd name="connsiteX1" fmla="*/ 85957 w 88041"/>
                <a:gd name="connsiteY1" fmla="*/ 15987 h 23168"/>
                <a:gd name="connsiteX2" fmla="*/ 44716 w 88041"/>
                <a:gd name="connsiteY2" fmla="*/ 3475 h 23168"/>
                <a:gd name="connsiteX3" fmla="*/ 3475 w 88041"/>
                <a:gd name="connsiteY3" fmla="*/ 15987 h 23168"/>
                <a:gd name="connsiteX4" fmla="*/ 11816 w 88041"/>
                <a:gd name="connsiteY4" fmla="*/ 23401 h 23168"/>
                <a:gd name="connsiteX5" fmla="*/ 44253 w 88041"/>
                <a:gd name="connsiteY5" fmla="*/ 18767 h 23168"/>
                <a:gd name="connsiteX6" fmla="*/ 77616 w 88041"/>
                <a:gd name="connsiteY6" fmla="*/ 23401 h 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41" h="23168">
                  <a:moveTo>
                    <a:pt x="77616" y="23401"/>
                  </a:moveTo>
                  <a:cubicBezTo>
                    <a:pt x="83176" y="21084"/>
                    <a:pt x="85957" y="18767"/>
                    <a:pt x="85957" y="15987"/>
                  </a:cubicBezTo>
                  <a:cubicBezTo>
                    <a:pt x="85957" y="9499"/>
                    <a:pt x="67422" y="3475"/>
                    <a:pt x="44716" y="3475"/>
                  </a:cubicBezTo>
                  <a:cubicBezTo>
                    <a:pt x="22010" y="3475"/>
                    <a:pt x="3475" y="9036"/>
                    <a:pt x="3475" y="15987"/>
                  </a:cubicBezTo>
                  <a:cubicBezTo>
                    <a:pt x="3475" y="18767"/>
                    <a:pt x="6719" y="21547"/>
                    <a:pt x="11816" y="23401"/>
                  </a:cubicBezTo>
                  <a:cubicBezTo>
                    <a:pt x="19230" y="20620"/>
                    <a:pt x="31278" y="18767"/>
                    <a:pt x="44253" y="18767"/>
                  </a:cubicBezTo>
                  <a:cubicBezTo>
                    <a:pt x="58154" y="18304"/>
                    <a:pt x="69738" y="20157"/>
                    <a:pt x="77616" y="23401"/>
                  </a:cubicBezTo>
                </a:path>
              </a:pathLst>
            </a:custGeom>
            <a:solidFill>
              <a:srgbClr val="B8D43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3" name="Freeform: Shape 612">
              <a:extLst>
                <a:ext uri="{FF2B5EF4-FFF2-40B4-BE49-F238E27FC236}">
                  <a16:creationId xmlns:a16="http://schemas.microsoft.com/office/drawing/2014/main" id="{D09E6DFA-919B-458E-B7FA-1273AD2EEC04}"/>
                </a:ext>
              </a:extLst>
            </p:cNvPr>
            <p:cNvSpPr/>
            <p:nvPr/>
          </p:nvSpPr>
          <p:spPr>
            <a:xfrm>
              <a:off x="8715273" y="1312415"/>
              <a:ext cx="50098" cy="66796"/>
            </a:xfrm>
            <a:custGeom>
              <a:avLst/>
              <a:gdLst>
                <a:gd name="connsiteX0" fmla="*/ 3475 w 27802"/>
                <a:gd name="connsiteY0" fmla="*/ 34985 h 37070"/>
                <a:gd name="connsiteX1" fmla="*/ 3475 w 27802"/>
                <a:gd name="connsiteY1" fmla="*/ 28034 h 37070"/>
                <a:gd name="connsiteX2" fmla="*/ 7646 w 27802"/>
                <a:gd name="connsiteY2" fmla="*/ 30351 h 37070"/>
                <a:gd name="connsiteX3" fmla="*/ 12280 w 27802"/>
                <a:gd name="connsiteY3" fmla="*/ 31278 h 37070"/>
                <a:gd name="connsiteX4" fmla="*/ 14597 w 27802"/>
                <a:gd name="connsiteY4" fmla="*/ 30815 h 37070"/>
                <a:gd name="connsiteX5" fmla="*/ 16450 w 27802"/>
                <a:gd name="connsiteY5" fmla="*/ 30351 h 37070"/>
                <a:gd name="connsiteX6" fmla="*/ 17377 w 27802"/>
                <a:gd name="connsiteY6" fmla="*/ 29425 h 37070"/>
                <a:gd name="connsiteX7" fmla="*/ 17840 w 27802"/>
                <a:gd name="connsiteY7" fmla="*/ 28034 h 37070"/>
                <a:gd name="connsiteX8" fmla="*/ 17377 w 27802"/>
                <a:gd name="connsiteY8" fmla="*/ 26181 h 37070"/>
                <a:gd name="connsiteX9" fmla="*/ 15987 w 27802"/>
                <a:gd name="connsiteY9" fmla="*/ 24791 h 37070"/>
                <a:gd name="connsiteX10" fmla="*/ 13670 w 27802"/>
                <a:gd name="connsiteY10" fmla="*/ 23401 h 37070"/>
                <a:gd name="connsiteX11" fmla="*/ 10889 w 27802"/>
                <a:gd name="connsiteY11" fmla="*/ 22010 h 37070"/>
                <a:gd name="connsiteX12" fmla="*/ 5329 w 27802"/>
                <a:gd name="connsiteY12" fmla="*/ 18304 h 37070"/>
                <a:gd name="connsiteX13" fmla="*/ 3475 w 27802"/>
                <a:gd name="connsiteY13" fmla="*/ 12743 h 37070"/>
                <a:gd name="connsiteX14" fmla="*/ 4402 w 27802"/>
                <a:gd name="connsiteY14" fmla="*/ 8573 h 37070"/>
                <a:gd name="connsiteX15" fmla="*/ 7182 w 27802"/>
                <a:gd name="connsiteY15" fmla="*/ 5792 h 37070"/>
                <a:gd name="connsiteX16" fmla="*/ 11353 w 27802"/>
                <a:gd name="connsiteY16" fmla="*/ 3939 h 37070"/>
                <a:gd name="connsiteX17" fmla="*/ 15987 w 27802"/>
                <a:gd name="connsiteY17" fmla="*/ 3475 h 37070"/>
                <a:gd name="connsiteX18" fmla="*/ 20157 w 27802"/>
                <a:gd name="connsiteY18" fmla="*/ 3939 h 37070"/>
                <a:gd name="connsiteX19" fmla="*/ 23864 w 27802"/>
                <a:gd name="connsiteY19" fmla="*/ 4866 h 37070"/>
                <a:gd name="connsiteX20" fmla="*/ 23864 w 27802"/>
                <a:gd name="connsiteY20" fmla="*/ 11353 h 37070"/>
                <a:gd name="connsiteX21" fmla="*/ 22010 w 27802"/>
                <a:gd name="connsiteY21" fmla="*/ 10426 h 37070"/>
                <a:gd name="connsiteX22" fmla="*/ 20157 w 27802"/>
                <a:gd name="connsiteY22" fmla="*/ 9963 h 37070"/>
                <a:gd name="connsiteX23" fmla="*/ 18304 w 27802"/>
                <a:gd name="connsiteY23" fmla="*/ 9499 h 37070"/>
                <a:gd name="connsiteX24" fmla="*/ 16450 w 27802"/>
                <a:gd name="connsiteY24" fmla="*/ 9499 h 37070"/>
                <a:gd name="connsiteX25" fmla="*/ 14133 w 27802"/>
                <a:gd name="connsiteY25" fmla="*/ 9499 h 37070"/>
                <a:gd name="connsiteX26" fmla="*/ 12280 w 27802"/>
                <a:gd name="connsiteY26" fmla="*/ 9963 h 37070"/>
                <a:gd name="connsiteX27" fmla="*/ 11353 w 27802"/>
                <a:gd name="connsiteY27" fmla="*/ 10889 h 37070"/>
                <a:gd name="connsiteX28" fmla="*/ 10889 w 27802"/>
                <a:gd name="connsiteY28" fmla="*/ 12279 h 37070"/>
                <a:gd name="connsiteX29" fmla="*/ 11353 w 27802"/>
                <a:gd name="connsiteY29" fmla="*/ 13670 h 37070"/>
                <a:gd name="connsiteX30" fmla="*/ 12743 w 27802"/>
                <a:gd name="connsiteY30" fmla="*/ 15060 h 37070"/>
                <a:gd name="connsiteX31" fmla="*/ 14597 w 27802"/>
                <a:gd name="connsiteY31" fmla="*/ 15987 h 37070"/>
                <a:gd name="connsiteX32" fmla="*/ 16913 w 27802"/>
                <a:gd name="connsiteY32" fmla="*/ 16913 h 37070"/>
                <a:gd name="connsiteX33" fmla="*/ 20157 w 27802"/>
                <a:gd name="connsiteY33" fmla="*/ 18767 h 37070"/>
                <a:gd name="connsiteX34" fmla="*/ 22937 w 27802"/>
                <a:gd name="connsiteY34" fmla="*/ 20620 h 37070"/>
                <a:gd name="connsiteX35" fmla="*/ 24791 w 27802"/>
                <a:gd name="connsiteY35" fmla="*/ 23401 h 37070"/>
                <a:gd name="connsiteX36" fmla="*/ 25254 w 27802"/>
                <a:gd name="connsiteY36" fmla="*/ 26644 h 37070"/>
                <a:gd name="connsiteX37" fmla="*/ 24327 w 27802"/>
                <a:gd name="connsiteY37" fmla="*/ 31278 h 37070"/>
                <a:gd name="connsiteX38" fmla="*/ 21547 w 27802"/>
                <a:gd name="connsiteY38" fmla="*/ 34058 h 37070"/>
                <a:gd name="connsiteX39" fmla="*/ 17377 w 27802"/>
                <a:gd name="connsiteY39" fmla="*/ 35448 h 37070"/>
                <a:gd name="connsiteX40" fmla="*/ 12743 w 27802"/>
                <a:gd name="connsiteY40" fmla="*/ 35912 h 37070"/>
                <a:gd name="connsiteX41" fmla="*/ 7646 w 27802"/>
                <a:gd name="connsiteY41" fmla="*/ 35448 h 37070"/>
                <a:gd name="connsiteX42" fmla="*/ 3475 w 27802"/>
                <a:gd name="connsiteY42" fmla="*/ 34985 h 3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7802" h="37070">
                  <a:moveTo>
                    <a:pt x="3475" y="34985"/>
                  </a:moveTo>
                  <a:lnTo>
                    <a:pt x="3475" y="28034"/>
                  </a:lnTo>
                  <a:cubicBezTo>
                    <a:pt x="4865" y="28961"/>
                    <a:pt x="6255" y="29888"/>
                    <a:pt x="7646" y="30351"/>
                  </a:cubicBezTo>
                  <a:cubicBezTo>
                    <a:pt x="9036" y="30815"/>
                    <a:pt x="10889" y="31278"/>
                    <a:pt x="12280" y="31278"/>
                  </a:cubicBezTo>
                  <a:cubicBezTo>
                    <a:pt x="13206" y="31278"/>
                    <a:pt x="14133" y="31278"/>
                    <a:pt x="14597" y="30815"/>
                  </a:cubicBezTo>
                  <a:cubicBezTo>
                    <a:pt x="15060" y="30815"/>
                    <a:pt x="15987" y="30351"/>
                    <a:pt x="16450" y="30351"/>
                  </a:cubicBezTo>
                  <a:cubicBezTo>
                    <a:pt x="16913" y="29888"/>
                    <a:pt x="17377" y="29888"/>
                    <a:pt x="17377" y="29425"/>
                  </a:cubicBezTo>
                  <a:cubicBezTo>
                    <a:pt x="17377" y="28961"/>
                    <a:pt x="17840" y="28498"/>
                    <a:pt x="17840" y="28034"/>
                  </a:cubicBezTo>
                  <a:cubicBezTo>
                    <a:pt x="17840" y="27571"/>
                    <a:pt x="17840" y="26644"/>
                    <a:pt x="17377" y="26181"/>
                  </a:cubicBezTo>
                  <a:cubicBezTo>
                    <a:pt x="16913" y="25718"/>
                    <a:pt x="16450" y="25254"/>
                    <a:pt x="15987" y="24791"/>
                  </a:cubicBezTo>
                  <a:cubicBezTo>
                    <a:pt x="15523" y="24327"/>
                    <a:pt x="14597" y="23864"/>
                    <a:pt x="13670" y="23401"/>
                  </a:cubicBezTo>
                  <a:cubicBezTo>
                    <a:pt x="12743" y="22937"/>
                    <a:pt x="11816" y="22474"/>
                    <a:pt x="10889" y="22010"/>
                  </a:cubicBezTo>
                  <a:cubicBezTo>
                    <a:pt x="8572" y="21084"/>
                    <a:pt x="6719" y="19694"/>
                    <a:pt x="5329" y="18304"/>
                  </a:cubicBezTo>
                  <a:cubicBezTo>
                    <a:pt x="3939" y="16913"/>
                    <a:pt x="3475" y="15060"/>
                    <a:pt x="3475" y="12743"/>
                  </a:cubicBezTo>
                  <a:cubicBezTo>
                    <a:pt x="3475" y="10889"/>
                    <a:pt x="3939" y="9499"/>
                    <a:pt x="4402" y="8573"/>
                  </a:cubicBezTo>
                  <a:cubicBezTo>
                    <a:pt x="4865" y="7182"/>
                    <a:pt x="5792" y="6256"/>
                    <a:pt x="7182" y="5792"/>
                  </a:cubicBezTo>
                  <a:cubicBezTo>
                    <a:pt x="8109" y="4866"/>
                    <a:pt x="9499" y="4402"/>
                    <a:pt x="11353" y="3939"/>
                  </a:cubicBezTo>
                  <a:cubicBezTo>
                    <a:pt x="12743" y="3475"/>
                    <a:pt x="14597" y="3475"/>
                    <a:pt x="15987" y="3475"/>
                  </a:cubicBezTo>
                  <a:cubicBezTo>
                    <a:pt x="17377" y="3475"/>
                    <a:pt x="19230" y="3475"/>
                    <a:pt x="20157" y="3939"/>
                  </a:cubicBezTo>
                  <a:cubicBezTo>
                    <a:pt x="21547" y="3939"/>
                    <a:pt x="22474" y="4402"/>
                    <a:pt x="23864" y="4866"/>
                  </a:cubicBezTo>
                  <a:lnTo>
                    <a:pt x="23864" y="11353"/>
                  </a:lnTo>
                  <a:cubicBezTo>
                    <a:pt x="23401" y="10889"/>
                    <a:pt x="22937" y="10889"/>
                    <a:pt x="22010" y="10426"/>
                  </a:cubicBezTo>
                  <a:cubicBezTo>
                    <a:pt x="21547" y="9963"/>
                    <a:pt x="20620" y="9963"/>
                    <a:pt x="20157" y="9963"/>
                  </a:cubicBezTo>
                  <a:cubicBezTo>
                    <a:pt x="19694" y="9963"/>
                    <a:pt x="18767" y="9499"/>
                    <a:pt x="18304" y="9499"/>
                  </a:cubicBezTo>
                  <a:cubicBezTo>
                    <a:pt x="17840" y="9499"/>
                    <a:pt x="16913" y="9499"/>
                    <a:pt x="16450" y="9499"/>
                  </a:cubicBezTo>
                  <a:cubicBezTo>
                    <a:pt x="15523" y="9499"/>
                    <a:pt x="15060" y="9499"/>
                    <a:pt x="14133" y="9499"/>
                  </a:cubicBezTo>
                  <a:cubicBezTo>
                    <a:pt x="13670" y="9499"/>
                    <a:pt x="12743" y="9963"/>
                    <a:pt x="12280" y="9963"/>
                  </a:cubicBezTo>
                  <a:cubicBezTo>
                    <a:pt x="11816" y="10426"/>
                    <a:pt x="11353" y="10426"/>
                    <a:pt x="11353" y="10889"/>
                  </a:cubicBezTo>
                  <a:cubicBezTo>
                    <a:pt x="10889" y="11353"/>
                    <a:pt x="10889" y="11816"/>
                    <a:pt x="10889" y="12279"/>
                  </a:cubicBezTo>
                  <a:cubicBezTo>
                    <a:pt x="10889" y="12743"/>
                    <a:pt x="10889" y="13206"/>
                    <a:pt x="11353" y="13670"/>
                  </a:cubicBezTo>
                  <a:cubicBezTo>
                    <a:pt x="11816" y="14133"/>
                    <a:pt x="11816" y="14596"/>
                    <a:pt x="12743" y="15060"/>
                  </a:cubicBezTo>
                  <a:cubicBezTo>
                    <a:pt x="13206" y="15523"/>
                    <a:pt x="13670" y="15987"/>
                    <a:pt x="14597" y="15987"/>
                  </a:cubicBezTo>
                  <a:cubicBezTo>
                    <a:pt x="15523" y="16450"/>
                    <a:pt x="15987" y="16913"/>
                    <a:pt x="16913" y="16913"/>
                  </a:cubicBezTo>
                  <a:cubicBezTo>
                    <a:pt x="18304" y="17377"/>
                    <a:pt x="19230" y="17840"/>
                    <a:pt x="20157" y="18767"/>
                  </a:cubicBezTo>
                  <a:cubicBezTo>
                    <a:pt x="21084" y="19230"/>
                    <a:pt x="22010" y="20157"/>
                    <a:pt x="22937" y="20620"/>
                  </a:cubicBezTo>
                  <a:cubicBezTo>
                    <a:pt x="23864" y="21547"/>
                    <a:pt x="24327" y="22010"/>
                    <a:pt x="24791" y="23401"/>
                  </a:cubicBezTo>
                  <a:cubicBezTo>
                    <a:pt x="25254" y="24327"/>
                    <a:pt x="25254" y="25254"/>
                    <a:pt x="25254" y="26644"/>
                  </a:cubicBezTo>
                  <a:cubicBezTo>
                    <a:pt x="25254" y="28498"/>
                    <a:pt x="24791" y="29888"/>
                    <a:pt x="24327" y="31278"/>
                  </a:cubicBezTo>
                  <a:cubicBezTo>
                    <a:pt x="23864" y="32668"/>
                    <a:pt x="22937" y="33595"/>
                    <a:pt x="21547" y="34058"/>
                  </a:cubicBezTo>
                  <a:cubicBezTo>
                    <a:pt x="20620" y="34985"/>
                    <a:pt x="19230" y="35448"/>
                    <a:pt x="17377" y="35448"/>
                  </a:cubicBezTo>
                  <a:cubicBezTo>
                    <a:pt x="15987" y="35912"/>
                    <a:pt x="14133" y="35912"/>
                    <a:pt x="12743" y="35912"/>
                  </a:cubicBezTo>
                  <a:cubicBezTo>
                    <a:pt x="10889" y="35912"/>
                    <a:pt x="9499" y="35912"/>
                    <a:pt x="7646" y="35448"/>
                  </a:cubicBezTo>
                  <a:cubicBezTo>
                    <a:pt x="5792" y="36375"/>
                    <a:pt x="4402" y="35912"/>
                    <a:pt x="3475" y="34985"/>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72079A45-B670-4AFB-8A30-5E7A6939805F}"/>
                </a:ext>
              </a:extLst>
            </p:cNvPr>
            <p:cNvSpPr/>
            <p:nvPr/>
          </p:nvSpPr>
          <p:spPr>
            <a:xfrm>
              <a:off x="8759526" y="1313251"/>
              <a:ext cx="66796" cy="75146"/>
            </a:xfrm>
            <a:custGeom>
              <a:avLst/>
              <a:gdLst>
                <a:gd name="connsiteX0" fmla="*/ 18767 w 37070"/>
                <a:gd name="connsiteY0" fmla="*/ 36375 h 41704"/>
                <a:gd name="connsiteX1" fmla="*/ 7646 w 37070"/>
                <a:gd name="connsiteY1" fmla="*/ 31741 h 41704"/>
                <a:gd name="connsiteX2" fmla="*/ 3475 w 37070"/>
                <a:gd name="connsiteY2" fmla="*/ 20157 h 41704"/>
                <a:gd name="connsiteX3" fmla="*/ 7646 w 37070"/>
                <a:gd name="connsiteY3" fmla="*/ 8109 h 41704"/>
                <a:gd name="connsiteX4" fmla="*/ 18767 w 37070"/>
                <a:gd name="connsiteY4" fmla="*/ 3475 h 41704"/>
                <a:gd name="connsiteX5" fmla="*/ 29425 w 37070"/>
                <a:gd name="connsiteY5" fmla="*/ 8109 h 41704"/>
                <a:gd name="connsiteX6" fmla="*/ 33595 w 37070"/>
                <a:gd name="connsiteY6" fmla="*/ 19694 h 41704"/>
                <a:gd name="connsiteX7" fmla="*/ 29425 w 37070"/>
                <a:gd name="connsiteY7" fmla="*/ 31741 h 41704"/>
                <a:gd name="connsiteX8" fmla="*/ 28961 w 37070"/>
                <a:gd name="connsiteY8" fmla="*/ 32205 h 41704"/>
                <a:gd name="connsiteX9" fmla="*/ 28498 w 37070"/>
                <a:gd name="connsiteY9" fmla="*/ 32668 h 41704"/>
                <a:gd name="connsiteX10" fmla="*/ 36375 w 37070"/>
                <a:gd name="connsiteY10" fmla="*/ 40546 h 41704"/>
                <a:gd name="connsiteX11" fmla="*/ 26181 w 37070"/>
                <a:gd name="connsiteY11" fmla="*/ 40546 h 41704"/>
                <a:gd name="connsiteX12" fmla="*/ 22937 w 37070"/>
                <a:gd name="connsiteY12" fmla="*/ 35912 h 41704"/>
                <a:gd name="connsiteX13" fmla="*/ 18767 w 37070"/>
                <a:gd name="connsiteY13" fmla="*/ 36375 h 41704"/>
                <a:gd name="connsiteX14" fmla="*/ 18767 w 37070"/>
                <a:gd name="connsiteY14" fmla="*/ 10426 h 41704"/>
                <a:gd name="connsiteX15" fmla="*/ 12743 w 37070"/>
                <a:gd name="connsiteY15" fmla="*/ 13206 h 41704"/>
                <a:gd name="connsiteX16" fmla="*/ 10426 w 37070"/>
                <a:gd name="connsiteY16" fmla="*/ 20620 h 41704"/>
                <a:gd name="connsiteX17" fmla="*/ 12743 w 37070"/>
                <a:gd name="connsiteY17" fmla="*/ 28034 h 41704"/>
                <a:gd name="connsiteX18" fmla="*/ 18304 w 37070"/>
                <a:gd name="connsiteY18" fmla="*/ 30815 h 41704"/>
                <a:gd name="connsiteX19" fmla="*/ 24327 w 37070"/>
                <a:gd name="connsiteY19" fmla="*/ 28034 h 41704"/>
                <a:gd name="connsiteX20" fmla="*/ 26644 w 37070"/>
                <a:gd name="connsiteY20" fmla="*/ 20620 h 41704"/>
                <a:gd name="connsiteX21" fmla="*/ 24327 w 37070"/>
                <a:gd name="connsiteY21" fmla="*/ 12743 h 41704"/>
                <a:gd name="connsiteX22" fmla="*/ 18767 w 37070"/>
                <a:gd name="connsiteY22" fmla="*/ 10426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70" h="41704">
                  <a:moveTo>
                    <a:pt x="18767" y="36375"/>
                  </a:moveTo>
                  <a:cubicBezTo>
                    <a:pt x="14133" y="36375"/>
                    <a:pt x="10426" y="34985"/>
                    <a:pt x="7646" y="31741"/>
                  </a:cubicBezTo>
                  <a:cubicBezTo>
                    <a:pt x="4865" y="28961"/>
                    <a:pt x="3475" y="25254"/>
                    <a:pt x="3475" y="20157"/>
                  </a:cubicBezTo>
                  <a:cubicBezTo>
                    <a:pt x="3475" y="15060"/>
                    <a:pt x="4865" y="11353"/>
                    <a:pt x="7646" y="8109"/>
                  </a:cubicBezTo>
                  <a:cubicBezTo>
                    <a:pt x="10426" y="4865"/>
                    <a:pt x="14133" y="3475"/>
                    <a:pt x="18767" y="3475"/>
                  </a:cubicBezTo>
                  <a:cubicBezTo>
                    <a:pt x="23401" y="3475"/>
                    <a:pt x="27108" y="4865"/>
                    <a:pt x="29425" y="8109"/>
                  </a:cubicBezTo>
                  <a:cubicBezTo>
                    <a:pt x="32205" y="10889"/>
                    <a:pt x="33595" y="14596"/>
                    <a:pt x="33595" y="19694"/>
                  </a:cubicBezTo>
                  <a:cubicBezTo>
                    <a:pt x="33595" y="24791"/>
                    <a:pt x="32205" y="28498"/>
                    <a:pt x="29425" y="31741"/>
                  </a:cubicBezTo>
                  <a:lnTo>
                    <a:pt x="28961" y="32205"/>
                  </a:lnTo>
                  <a:cubicBezTo>
                    <a:pt x="28961" y="32205"/>
                    <a:pt x="28961" y="32205"/>
                    <a:pt x="28498" y="32668"/>
                  </a:cubicBezTo>
                  <a:lnTo>
                    <a:pt x="36375" y="40546"/>
                  </a:lnTo>
                  <a:lnTo>
                    <a:pt x="26181" y="40546"/>
                  </a:lnTo>
                  <a:lnTo>
                    <a:pt x="22937" y="35912"/>
                  </a:lnTo>
                  <a:cubicBezTo>
                    <a:pt x="22010" y="36375"/>
                    <a:pt x="20157" y="36375"/>
                    <a:pt x="18767" y="36375"/>
                  </a:cubicBezTo>
                  <a:moveTo>
                    <a:pt x="18767" y="10426"/>
                  </a:moveTo>
                  <a:cubicBezTo>
                    <a:pt x="16450" y="10426"/>
                    <a:pt x="14133" y="11353"/>
                    <a:pt x="12743" y="13206"/>
                  </a:cubicBezTo>
                  <a:cubicBezTo>
                    <a:pt x="11353" y="15060"/>
                    <a:pt x="10426" y="17377"/>
                    <a:pt x="10426" y="20620"/>
                  </a:cubicBezTo>
                  <a:cubicBezTo>
                    <a:pt x="10426" y="23864"/>
                    <a:pt x="11353" y="26181"/>
                    <a:pt x="12743" y="28034"/>
                  </a:cubicBezTo>
                  <a:cubicBezTo>
                    <a:pt x="14133" y="29888"/>
                    <a:pt x="15987" y="30815"/>
                    <a:pt x="18304" y="30815"/>
                  </a:cubicBezTo>
                  <a:cubicBezTo>
                    <a:pt x="20620" y="30815"/>
                    <a:pt x="22474" y="29888"/>
                    <a:pt x="24327" y="28034"/>
                  </a:cubicBezTo>
                  <a:cubicBezTo>
                    <a:pt x="25717" y="26181"/>
                    <a:pt x="26644" y="23864"/>
                    <a:pt x="26644" y="20620"/>
                  </a:cubicBezTo>
                  <a:cubicBezTo>
                    <a:pt x="26644" y="17377"/>
                    <a:pt x="25717" y="14596"/>
                    <a:pt x="24327" y="12743"/>
                  </a:cubicBezTo>
                  <a:cubicBezTo>
                    <a:pt x="23401" y="10889"/>
                    <a:pt x="21547" y="10426"/>
                    <a:pt x="18767" y="10426"/>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FD19BF4E-903D-4FD1-B184-5DFCABD4C94C}"/>
                </a:ext>
              </a:extLst>
            </p:cNvPr>
            <p:cNvSpPr/>
            <p:nvPr/>
          </p:nvSpPr>
          <p:spPr>
            <a:xfrm>
              <a:off x="8823818" y="1314920"/>
              <a:ext cx="41748" cy="66796"/>
            </a:xfrm>
            <a:custGeom>
              <a:avLst/>
              <a:gdLst>
                <a:gd name="connsiteX0" fmla="*/ 22474 w 23168"/>
                <a:gd name="connsiteY0" fmla="*/ 34985 h 37070"/>
                <a:gd name="connsiteX1" fmla="*/ 3475 w 23168"/>
                <a:gd name="connsiteY1" fmla="*/ 34985 h 37070"/>
                <a:gd name="connsiteX2" fmla="*/ 3475 w 23168"/>
                <a:gd name="connsiteY2" fmla="*/ 3475 h 37070"/>
                <a:gd name="connsiteX3" fmla="*/ 10426 w 23168"/>
                <a:gd name="connsiteY3" fmla="*/ 3475 h 37070"/>
                <a:gd name="connsiteX4" fmla="*/ 10426 w 23168"/>
                <a:gd name="connsiteY4" fmla="*/ 28961 h 37070"/>
                <a:gd name="connsiteX5" fmla="*/ 22474 w 23168"/>
                <a:gd name="connsiteY5" fmla="*/ 28961 h 37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68" h="37070">
                  <a:moveTo>
                    <a:pt x="22474" y="34985"/>
                  </a:moveTo>
                  <a:lnTo>
                    <a:pt x="3475" y="34985"/>
                  </a:lnTo>
                  <a:lnTo>
                    <a:pt x="3475" y="3475"/>
                  </a:lnTo>
                  <a:lnTo>
                    <a:pt x="10426" y="3475"/>
                  </a:lnTo>
                  <a:lnTo>
                    <a:pt x="10426" y="28961"/>
                  </a:lnTo>
                  <a:lnTo>
                    <a:pt x="22474" y="28961"/>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2" name="Group 471">
            <a:extLst>
              <a:ext uri="{FF2B5EF4-FFF2-40B4-BE49-F238E27FC236}">
                <a16:creationId xmlns:a16="http://schemas.microsoft.com/office/drawing/2014/main" id="{80B0A9DF-CD82-40C5-8A20-CB7716B5E6FB}"/>
              </a:ext>
            </a:extLst>
          </p:cNvPr>
          <p:cNvGrpSpPr/>
          <p:nvPr/>
        </p:nvGrpSpPr>
        <p:grpSpPr>
          <a:xfrm>
            <a:off x="10971412" y="5468803"/>
            <a:ext cx="577120" cy="448001"/>
            <a:chOff x="9971054" y="1093656"/>
            <a:chExt cx="429171" cy="333150"/>
          </a:xfrm>
        </p:grpSpPr>
        <p:sp>
          <p:nvSpPr>
            <p:cNvPr id="572" name="Freeform: Shape 571">
              <a:extLst>
                <a:ext uri="{FF2B5EF4-FFF2-40B4-BE49-F238E27FC236}">
                  <a16:creationId xmlns:a16="http://schemas.microsoft.com/office/drawing/2014/main" id="{D7C91798-AF09-482E-94C6-539648A8E28F}"/>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58E88832-A23D-48E6-84CB-06DE5436EF6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54A60FFF-6D7F-463C-9E6D-0E06964068A4}"/>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CE7A3F1A-FE69-4674-83B8-A12DF6BA5728}"/>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A5C859B5-DA63-4B59-BD42-C37823E96EFA}"/>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1DD0604F-F92C-4C64-938C-C4BD9DCF65A8}"/>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2883306B-86C7-4868-AEF6-D539BF41AB95}"/>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solidFill>
              <a:srgbClr val="5AB4D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475" name="Group 474">
            <a:extLst>
              <a:ext uri="{FF2B5EF4-FFF2-40B4-BE49-F238E27FC236}">
                <a16:creationId xmlns:a16="http://schemas.microsoft.com/office/drawing/2014/main" id="{DEC9C0D3-12D0-4342-9F85-22C97A66FF8B}"/>
              </a:ext>
            </a:extLst>
          </p:cNvPr>
          <p:cNvGrpSpPr/>
          <p:nvPr/>
        </p:nvGrpSpPr>
        <p:grpSpPr>
          <a:xfrm>
            <a:off x="2867978" y="5504686"/>
            <a:ext cx="513956" cy="514961"/>
            <a:chOff x="2758661" y="1031034"/>
            <a:chExt cx="425830" cy="426665"/>
          </a:xfrm>
        </p:grpSpPr>
        <p:sp>
          <p:nvSpPr>
            <p:cNvPr id="554" name="Freeform: Shape 553">
              <a:extLst>
                <a:ext uri="{FF2B5EF4-FFF2-40B4-BE49-F238E27FC236}">
                  <a16:creationId xmlns:a16="http://schemas.microsoft.com/office/drawing/2014/main" id="{436F97A4-28B9-436B-A508-896169157F2C}"/>
                </a:ext>
              </a:extLst>
            </p:cNvPr>
            <p:cNvSpPr/>
            <p:nvPr/>
          </p:nvSpPr>
          <p:spPr>
            <a:xfrm>
              <a:off x="2758661" y="1031869"/>
              <a:ext cx="425830" cy="425830"/>
            </a:xfrm>
            <a:custGeom>
              <a:avLst/>
              <a:gdLst>
                <a:gd name="connsiteX0" fmla="*/ 234701 w 236322"/>
                <a:gd name="connsiteY0" fmla="*/ 139245 h 236322"/>
                <a:gd name="connsiteX1" fmla="*/ 234701 w 236322"/>
                <a:gd name="connsiteY1" fmla="*/ 139245 h 236322"/>
                <a:gd name="connsiteX2" fmla="*/ 234701 w 236322"/>
                <a:gd name="connsiteY2" fmla="*/ 83176 h 236322"/>
                <a:gd name="connsiteX3" fmla="*/ 171218 w 236322"/>
                <a:gd name="connsiteY3" fmla="*/ 138318 h 236322"/>
                <a:gd name="connsiteX4" fmla="*/ 169828 w 236322"/>
                <a:gd name="connsiteY4" fmla="*/ 138318 h 236322"/>
                <a:gd name="connsiteX5" fmla="*/ 169828 w 236322"/>
                <a:gd name="connsiteY5" fmla="*/ 83176 h 236322"/>
                <a:gd name="connsiteX6" fmla="*/ 106345 w 236322"/>
                <a:gd name="connsiteY6" fmla="*/ 138318 h 236322"/>
                <a:gd name="connsiteX7" fmla="*/ 106345 w 236322"/>
                <a:gd name="connsiteY7" fmla="*/ 22937 h 236322"/>
                <a:gd name="connsiteX8" fmla="*/ 55837 w 236322"/>
                <a:gd name="connsiteY8" fmla="*/ 3475 h 236322"/>
                <a:gd name="connsiteX9" fmla="*/ 3475 w 236322"/>
                <a:gd name="connsiteY9" fmla="*/ 22937 h 236322"/>
                <a:gd name="connsiteX10" fmla="*/ 3475 w 236322"/>
                <a:gd name="connsiteY10" fmla="*/ 234238 h 236322"/>
                <a:gd name="connsiteX11" fmla="*/ 235165 w 236322"/>
                <a:gd name="connsiteY11" fmla="*/ 234238 h 236322"/>
                <a:gd name="connsiteX12" fmla="*/ 234701 w 236322"/>
                <a:gd name="connsiteY12" fmla="*/ 139245 h 236322"/>
                <a:gd name="connsiteX13" fmla="*/ 55837 w 236322"/>
                <a:gd name="connsiteY13" fmla="*/ 32205 h 236322"/>
                <a:gd name="connsiteX14" fmla="*/ 18303 w 236322"/>
                <a:gd name="connsiteY14" fmla="*/ 21547 h 236322"/>
                <a:gd name="connsiteX15" fmla="*/ 55837 w 236322"/>
                <a:gd name="connsiteY15" fmla="*/ 10889 h 236322"/>
                <a:gd name="connsiteX16" fmla="*/ 93371 w 236322"/>
                <a:gd name="connsiteY16" fmla="*/ 21547 h 236322"/>
                <a:gd name="connsiteX17" fmla="*/ 55837 w 236322"/>
                <a:gd name="connsiteY17" fmla="*/ 32205 h 236322"/>
                <a:gd name="connsiteX18" fmla="*/ 165194 w 236322"/>
                <a:gd name="connsiteY18" fmla="*/ 196704 h 236322"/>
                <a:gd name="connsiteX19" fmla="*/ 139709 w 236322"/>
                <a:gd name="connsiteY19" fmla="*/ 196704 h 236322"/>
                <a:gd name="connsiteX20" fmla="*/ 139709 w 236322"/>
                <a:gd name="connsiteY20" fmla="*/ 171218 h 236322"/>
                <a:gd name="connsiteX21" fmla="*/ 165194 w 236322"/>
                <a:gd name="connsiteY21" fmla="*/ 171218 h 236322"/>
                <a:gd name="connsiteX22" fmla="*/ 165194 w 236322"/>
                <a:gd name="connsiteY22" fmla="*/ 196704 h 236322"/>
                <a:gd name="connsiteX23" fmla="*/ 120247 w 236322"/>
                <a:gd name="connsiteY23" fmla="*/ 196704 h 236322"/>
                <a:gd name="connsiteX24" fmla="*/ 94761 w 236322"/>
                <a:gd name="connsiteY24" fmla="*/ 196704 h 236322"/>
                <a:gd name="connsiteX25" fmla="*/ 94761 w 236322"/>
                <a:gd name="connsiteY25" fmla="*/ 171218 h 236322"/>
                <a:gd name="connsiteX26" fmla="*/ 120247 w 236322"/>
                <a:gd name="connsiteY26" fmla="*/ 171218 h 236322"/>
                <a:gd name="connsiteX27" fmla="*/ 120247 w 236322"/>
                <a:gd name="connsiteY27" fmla="*/ 196704 h 236322"/>
                <a:gd name="connsiteX28" fmla="*/ 185120 w 236322"/>
                <a:gd name="connsiteY28" fmla="*/ 171218 h 236322"/>
                <a:gd name="connsiteX29" fmla="*/ 210605 w 236322"/>
                <a:gd name="connsiteY29" fmla="*/ 171218 h 236322"/>
                <a:gd name="connsiteX30" fmla="*/ 210605 w 236322"/>
                <a:gd name="connsiteY30" fmla="*/ 196704 h 236322"/>
                <a:gd name="connsiteX31" fmla="*/ 185120 w 236322"/>
                <a:gd name="connsiteY31" fmla="*/ 196704 h 236322"/>
                <a:gd name="connsiteX32" fmla="*/ 185120 w 236322"/>
                <a:gd name="connsiteY32" fmla="*/ 171218 h 23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6322" h="236322">
                  <a:moveTo>
                    <a:pt x="234701" y="139245"/>
                  </a:moveTo>
                  <a:lnTo>
                    <a:pt x="234701" y="139245"/>
                  </a:lnTo>
                  <a:lnTo>
                    <a:pt x="234701" y="83176"/>
                  </a:lnTo>
                  <a:lnTo>
                    <a:pt x="171218" y="138318"/>
                  </a:lnTo>
                  <a:lnTo>
                    <a:pt x="169828" y="138318"/>
                  </a:lnTo>
                  <a:lnTo>
                    <a:pt x="169828" y="83176"/>
                  </a:lnTo>
                  <a:lnTo>
                    <a:pt x="106345" y="138318"/>
                  </a:lnTo>
                  <a:lnTo>
                    <a:pt x="106345" y="22937"/>
                  </a:lnTo>
                  <a:cubicBezTo>
                    <a:pt x="106345" y="13206"/>
                    <a:pt x="84567" y="3475"/>
                    <a:pt x="55837" y="3475"/>
                  </a:cubicBezTo>
                  <a:cubicBezTo>
                    <a:pt x="27108" y="3475"/>
                    <a:pt x="3475" y="12743"/>
                    <a:pt x="3475" y="22937"/>
                  </a:cubicBezTo>
                  <a:lnTo>
                    <a:pt x="3475" y="234238"/>
                  </a:lnTo>
                  <a:lnTo>
                    <a:pt x="235165" y="234238"/>
                  </a:lnTo>
                  <a:lnTo>
                    <a:pt x="234701" y="139245"/>
                  </a:lnTo>
                  <a:close/>
                  <a:moveTo>
                    <a:pt x="55837" y="32205"/>
                  </a:moveTo>
                  <a:cubicBezTo>
                    <a:pt x="34985" y="32205"/>
                    <a:pt x="18303" y="27108"/>
                    <a:pt x="18303" y="21547"/>
                  </a:cubicBezTo>
                  <a:cubicBezTo>
                    <a:pt x="18303" y="15987"/>
                    <a:pt x="34985" y="10889"/>
                    <a:pt x="55837" y="10889"/>
                  </a:cubicBezTo>
                  <a:cubicBezTo>
                    <a:pt x="76689" y="10889"/>
                    <a:pt x="93371" y="15523"/>
                    <a:pt x="93371" y="21547"/>
                  </a:cubicBezTo>
                  <a:cubicBezTo>
                    <a:pt x="92907" y="27108"/>
                    <a:pt x="76226" y="32205"/>
                    <a:pt x="55837" y="32205"/>
                  </a:cubicBezTo>
                  <a:moveTo>
                    <a:pt x="165194" y="196704"/>
                  </a:moveTo>
                  <a:lnTo>
                    <a:pt x="139709" y="196704"/>
                  </a:lnTo>
                  <a:lnTo>
                    <a:pt x="139709" y="171218"/>
                  </a:lnTo>
                  <a:lnTo>
                    <a:pt x="165194" y="171218"/>
                  </a:lnTo>
                  <a:lnTo>
                    <a:pt x="165194" y="196704"/>
                  </a:lnTo>
                  <a:close/>
                  <a:moveTo>
                    <a:pt x="120247" y="196704"/>
                  </a:moveTo>
                  <a:lnTo>
                    <a:pt x="94761" y="196704"/>
                  </a:lnTo>
                  <a:lnTo>
                    <a:pt x="94761" y="171218"/>
                  </a:lnTo>
                  <a:lnTo>
                    <a:pt x="120247" y="171218"/>
                  </a:lnTo>
                  <a:lnTo>
                    <a:pt x="120247" y="196704"/>
                  </a:lnTo>
                  <a:close/>
                  <a:moveTo>
                    <a:pt x="185120" y="171218"/>
                  </a:moveTo>
                  <a:lnTo>
                    <a:pt x="210605" y="171218"/>
                  </a:lnTo>
                  <a:lnTo>
                    <a:pt x="210605" y="196704"/>
                  </a:lnTo>
                  <a:lnTo>
                    <a:pt x="185120" y="196704"/>
                  </a:lnTo>
                  <a:lnTo>
                    <a:pt x="185120" y="171218"/>
                  </a:ln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9EB298F0-C8F9-4D94-80D1-FA32855F9A6E}"/>
                </a:ext>
              </a:extLst>
            </p:cNvPr>
            <p:cNvSpPr/>
            <p:nvPr/>
          </p:nvSpPr>
          <p:spPr>
            <a:xfrm>
              <a:off x="2758661" y="1064433"/>
              <a:ext cx="100195" cy="392432"/>
            </a:xfrm>
            <a:custGeom>
              <a:avLst/>
              <a:gdLst>
                <a:gd name="connsiteX0" fmla="*/ 3475 w 55605"/>
                <a:gd name="connsiteY0" fmla="*/ 3475 h 217787"/>
                <a:gd name="connsiteX1" fmla="*/ 54910 w 55605"/>
                <a:gd name="connsiteY1" fmla="*/ 3475 h 217787"/>
                <a:gd name="connsiteX2" fmla="*/ 54910 w 55605"/>
                <a:gd name="connsiteY2" fmla="*/ 216166 h 217787"/>
                <a:gd name="connsiteX3" fmla="*/ 3475 w 55605"/>
                <a:gd name="connsiteY3" fmla="*/ 216166 h 217787"/>
              </a:gdLst>
              <a:ahLst/>
              <a:cxnLst>
                <a:cxn ang="0">
                  <a:pos x="connsiteX0" y="connsiteY0"/>
                </a:cxn>
                <a:cxn ang="0">
                  <a:pos x="connsiteX1" y="connsiteY1"/>
                </a:cxn>
                <a:cxn ang="0">
                  <a:pos x="connsiteX2" y="connsiteY2"/>
                </a:cxn>
                <a:cxn ang="0">
                  <a:pos x="connsiteX3" y="connsiteY3"/>
                </a:cxn>
              </a:cxnLst>
              <a:rect l="l" t="t" r="r" b="b"/>
              <a:pathLst>
                <a:path w="55605" h="217787">
                  <a:moveTo>
                    <a:pt x="3475" y="3475"/>
                  </a:moveTo>
                  <a:lnTo>
                    <a:pt x="54910" y="3475"/>
                  </a:lnTo>
                  <a:lnTo>
                    <a:pt x="54910" y="216166"/>
                  </a:lnTo>
                  <a:lnTo>
                    <a:pt x="3475" y="216166"/>
                  </a:ln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1F7E7056-EB36-443A-B0A8-4EF019925FF1}"/>
                </a:ext>
              </a:extLst>
            </p:cNvPr>
            <p:cNvSpPr/>
            <p:nvPr/>
          </p:nvSpPr>
          <p:spPr>
            <a:xfrm>
              <a:off x="2758661" y="1031034"/>
              <a:ext cx="192041" cy="75146"/>
            </a:xfrm>
            <a:custGeom>
              <a:avLst/>
              <a:gdLst>
                <a:gd name="connsiteX0" fmla="*/ 105882 w 106577"/>
                <a:gd name="connsiteY0" fmla="*/ 22010 h 41704"/>
                <a:gd name="connsiteX1" fmla="*/ 54447 w 106577"/>
                <a:gd name="connsiteY1" fmla="*/ 40546 h 41704"/>
                <a:gd name="connsiteX2" fmla="*/ 3475 w 106577"/>
                <a:gd name="connsiteY2" fmla="*/ 22010 h 41704"/>
                <a:gd name="connsiteX3" fmla="*/ 54910 w 106577"/>
                <a:gd name="connsiteY3" fmla="*/ 3475 h 41704"/>
                <a:gd name="connsiteX4" fmla="*/ 105882 w 106577"/>
                <a:gd name="connsiteY4" fmla="*/ 22010 h 41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77" h="41704">
                  <a:moveTo>
                    <a:pt x="105882" y="22010"/>
                  </a:moveTo>
                  <a:cubicBezTo>
                    <a:pt x="105882" y="32205"/>
                    <a:pt x="82713" y="40546"/>
                    <a:pt x="54447" y="40546"/>
                  </a:cubicBezTo>
                  <a:cubicBezTo>
                    <a:pt x="26181" y="40546"/>
                    <a:pt x="3475" y="32205"/>
                    <a:pt x="3475" y="22010"/>
                  </a:cubicBezTo>
                  <a:cubicBezTo>
                    <a:pt x="3475" y="11816"/>
                    <a:pt x="26644" y="3475"/>
                    <a:pt x="54910" y="3475"/>
                  </a:cubicBezTo>
                  <a:cubicBezTo>
                    <a:pt x="83176" y="3475"/>
                    <a:pt x="105882" y="11353"/>
                    <a:pt x="105882" y="22010"/>
                  </a:cubicBezTo>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84C38D36-818A-423E-96E7-5F9FD354E2A9}"/>
                </a:ext>
              </a:extLst>
            </p:cNvPr>
            <p:cNvSpPr/>
            <p:nvPr/>
          </p:nvSpPr>
          <p:spPr>
            <a:xfrm>
              <a:off x="2777864" y="1040219"/>
              <a:ext cx="158643" cy="50098"/>
            </a:xfrm>
            <a:custGeom>
              <a:avLst/>
              <a:gdLst>
                <a:gd name="connsiteX0" fmla="*/ 85030 w 88041"/>
                <a:gd name="connsiteY0" fmla="*/ 15523 h 27802"/>
                <a:gd name="connsiteX1" fmla="*/ 44253 w 88041"/>
                <a:gd name="connsiteY1" fmla="*/ 27571 h 27802"/>
                <a:gd name="connsiteX2" fmla="*/ 3475 w 88041"/>
                <a:gd name="connsiteY2" fmla="*/ 15523 h 27802"/>
                <a:gd name="connsiteX3" fmla="*/ 44253 w 88041"/>
                <a:gd name="connsiteY3" fmla="*/ 3475 h 27802"/>
                <a:gd name="connsiteX4" fmla="*/ 85030 w 88041"/>
                <a:gd name="connsiteY4" fmla="*/ 15523 h 27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41" h="27802">
                  <a:moveTo>
                    <a:pt x="85030" y="15523"/>
                  </a:moveTo>
                  <a:cubicBezTo>
                    <a:pt x="85030" y="22474"/>
                    <a:pt x="66958" y="27571"/>
                    <a:pt x="44253" y="27571"/>
                  </a:cubicBezTo>
                  <a:cubicBezTo>
                    <a:pt x="21547" y="27571"/>
                    <a:pt x="3475" y="22474"/>
                    <a:pt x="3475" y="15523"/>
                  </a:cubicBezTo>
                  <a:cubicBezTo>
                    <a:pt x="3475" y="8573"/>
                    <a:pt x="21547" y="3475"/>
                    <a:pt x="44253" y="3475"/>
                  </a:cubicBezTo>
                  <a:cubicBezTo>
                    <a:pt x="66958" y="3475"/>
                    <a:pt x="85030" y="9036"/>
                    <a:pt x="85030" y="15523"/>
                  </a:cubicBezTo>
                </a:path>
              </a:pathLst>
            </a:custGeom>
            <a:solidFill>
              <a:srgbClr val="7FBA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59" name="Freeform: Shape 558">
              <a:extLst>
                <a:ext uri="{FF2B5EF4-FFF2-40B4-BE49-F238E27FC236}">
                  <a16:creationId xmlns:a16="http://schemas.microsoft.com/office/drawing/2014/main" id="{F5B8D692-3632-41EE-86A2-1D452D23C1C4}"/>
                </a:ext>
              </a:extLst>
            </p:cNvPr>
            <p:cNvSpPr/>
            <p:nvPr/>
          </p:nvSpPr>
          <p:spPr>
            <a:xfrm>
              <a:off x="2777030" y="1040219"/>
              <a:ext cx="158643" cy="41748"/>
            </a:xfrm>
            <a:custGeom>
              <a:avLst/>
              <a:gdLst>
                <a:gd name="connsiteX0" fmla="*/ 76689 w 88041"/>
                <a:gd name="connsiteY0" fmla="*/ 22937 h 23168"/>
                <a:gd name="connsiteX1" fmla="*/ 85030 w 88041"/>
                <a:gd name="connsiteY1" fmla="*/ 15523 h 23168"/>
                <a:gd name="connsiteX2" fmla="*/ 44253 w 88041"/>
                <a:gd name="connsiteY2" fmla="*/ 3475 h 23168"/>
                <a:gd name="connsiteX3" fmla="*/ 3475 w 88041"/>
                <a:gd name="connsiteY3" fmla="*/ 15523 h 23168"/>
                <a:gd name="connsiteX4" fmla="*/ 12280 w 88041"/>
                <a:gd name="connsiteY4" fmla="*/ 22937 h 23168"/>
                <a:gd name="connsiteX5" fmla="*/ 44716 w 88041"/>
                <a:gd name="connsiteY5" fmla="*/ 18304 h 23168"/>
                <a:gd name="connsiteX6" fmla="*/ 76689 w 88041"/>
                <a:gd name="connsiteY6" fmla="*/ 22937 h 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41" h="23168">
                  <a:moveTo>
                    <a:pt x="76689" y="22937"/>
                  </a:moveTo>
                  <a:cubicBezTo>
                    <a:pt x="82250" y="21084"/>
                    <a:pt x="85030" y="18304"/>
                    <a:pt x="85030" y="15523"/>
                  </a:cubicBezTo>
                  <a:cubicBezTo>
                    <a:pt x="85030" y="8573"/>
                    <a:pt x="66958" y="3475"/>
                    <a:pt x="44253" y="3475"/>
                  </a:cubicBezTo>
                  <a:cubicBezTo>
                    <a:pt x="21547" y="3475"/>
                    <a:pt x="3475" y="9036"/>
                    <a:pt x="3475" y="15523"/>
                  </a:cubicBezTo>
                  <a:cubicBezTo>
                    <a:pt x="3939" y="18304"/>
                    <a:pt x="7182" y="21084"/>
                    <a:pt x="12280" y="22937"/>
                  </a:cubicBezTo>
                  <a:cubicBezTo>
                    <a:pt x="19694" y="20157"/>
                    <a:pt x="31278" y="18304"/>
                    <a:pt x="44716" y="18304"/>
                  </a:cubicBezTo>
                  <a:cubicBezTo>
                    <a:pt x="57691" y="18304"/>
                    <a:pt x="69275" y="20157"/>
                    <a:pt x="76689" y="22937"/>
                  </a:cubicBezTo>
                </a:path>
              </a:pathLst>
            </a:custGeom>
            <a:solidFill>
              <a:srgbClr val="B8D43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479" name="Shape 101">
            <a:extLst>
              <a:ext uri="{FF2B5EF4-FFF2-40B4-BE49-F238E27FC236}">
                <a16:creationId xmlns:a16="http://schemas.microsoft.com/office/drawing/2014/main" id="{5B803ED7-8D66-4700-A5DB-B7CFBA6D7B0F}"/>
              </a:ext>
            </a:extLst>
          </p:cNvPr>
          <p:cNvSpPr txBox="1"/>
          <p:nvPr/>
        </p:nvSpPr>
        <p:spPr>
          <a:xfrm>
            <a:off x="10775000" y="3026007"/>
            <a:ext cx="962269"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Intelligent apps</a:t>
            </a:r>
          </a:p>
        </p:txBody>
      </p:sp>
      <p:sp>
        <p:nvSpPr>
          <p:cNvPr id="480" name="Shape 101">
            <a:extLst>
              <a:ext uri="{FF2B5EF4-FFF2-40B4-BE49-F238E27FC236}">
                <a16:creationId xmlns:a16="http://schemas.microsoft.com/office/drawing/2014/main" id="{61723E1F-E158-44B3-9283-DC1F5243CAB8}"/>
              </a:ext>
            </a:extLst>
          </p:cNvPr>
          <p:cNvSpPr txBox="1"/>
          <p:nvPr/>
        </p:nvSpPr>
        <p:spPr>
          <a:xfrm>
            <a:off x="10984426" y="4170696"/>
            <a:ext cx="543417" cy="169277"/>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Power BI</a:t>
            </a:r>
          </a:p>
        </p:txBody>
      </p:sp>
      <p:sp>
        <p:nvSpPr>
          <p:cNvPr id="481" name="Shape 101">
            <a:extLst>
              <a:ext uri="{FF2B5EF4-FFF2-40B4-BE49-F238E27FC236}">
                <a16:creationId xmlns:a16="http://schemas.microsoft.com/office/drawing/2014/main" id="{8F70D404-6753-458F-8950-B1345494E689}"/>
              </a:ext>
            </a:extLst>
          </p:cNvPr>
          <p:cNvSpPr txBox="1"/>
          <p:nvPr/>
        </p:nvSpPr>
        <p:spPr>
          <a:xfrm>
            <a:off x="10647772" y="6024049"/>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Azure Analysis Services</a:t>
            </a:r>
          </a:p>
        </p:txBody>
      </p:sp>
      <p:sp>
        <p:nvSpPr>
          <p:cNvPr id="482" name="Shape 101">
            <a:extLst>
              <a:ext uri="{FF2B5EF4-FFF2-40B4-BE49-F238E27FC236}">
                <a16:creationId xmlns:a16="http://schemas.microsoft.com/office/drawing/2014/main" id="{399F2A2F-CDE2-4FF9-82B8-1B418AF7B8F3}"/>
              </a:ext>
            </a:extLst>
          </p:cNvPr>
          <p:cNvSpPr txBox="1"/>
          <p:nvPr/>
        </p:nvSpPr>
        <p:spPr>
          <a:xfrm>
            <a:off x="9484158" y="6024049"/>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Azure SQL Data Warehouse</a:t>
            </a:r>
          </a:p>
        </p:txBody>
      </p:sp>
      <p:sp>
        <p:nvSpPr>
          <p:cNvPr id="483" name="Shape 101">
            <a:extLst>
              <a:ext uri="{FF2B5EF4-FFF2-40B4-BE49-F238E27FC236}">
                <a16:creationId xmlns:a16="http://schemas.microsoft.com/office/drawing/2014/main" id="{BAE3DC0A-FFC5-4800-95E6-98231D3063FF}"/>
              </a:ext>
            </a:extLst>
          </p:cNvPr>
          <p:cNvSpPr txBox="1"/>
          <p:nvPr/>
        </p:nvSpPr>
        <p:spPr>
          <a:xfrm>
            <a:off x="9519036" y="3026007"/>
            <a:ext cx="962269"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Azure </a:t>
            </a:r>
            <a:b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b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Cosmos DB</a:t>
            </a:r>
          </a:p>
        </p:txBody>
      </p:sp>
      <p:sp>
        <p:nvSpPr>
          <p:cNvPr id="486" name="Shape 101">
            <a:extLst>
              <a:ext uri="{FF2B5EF4-FFF2-40B4-BE49-F238E27FC236}">
                <a16:creationId xmlns:a16="http://schemas.microsoft.com/office/drawing/2014/main" id="{94FDE7C4-B6FE-446F-B7A9-1A03D6DD8457}"/>
              </a:ext>
            </a:extLst>
          </p:cNvPr>
          <p:cNvSpPr txBox="1"/>
          <p:nvPr/>
        </p:nvSpPr>
        <p:spPr>
          <a:xfrm>
            <a:off x="4572858" y="6188971"/>
            <a:ext cx="1986257"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sym typeface="Calibri"/>
              </a:rPr>
              <a:t>Azure Data Lake Storage</a:t>
            </a:r>
          </a:p>
        </p:txBody>
      </p:sp>
      <p:sp>
        <p:nvSpPr>
          <p:cNvPr id="487" name="Shape 101">
            <a:extLst>
              <a:ext uri="{FF2B5EF4-FFF2-40B4-BE49-F238E27FC236}">
                <a16:creationId xmlns:a16="http://schemas.microsoft.com/office/drawing/2014/main" id="{A3D43BC8-EE47-495C-A006-B591F87446FC}"/>
              </a:ext>
            </a:extLst>
          </p:cNvPr>
          <p:cNvSpPr txBox="1"/>
          <p:nvPr/>
        </p:nvSpPr>
        <p:spPr>
          <a:xfrm>
            <a:off x="2457938" y="6188971"/>
            <a:ext cx="1334036"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Azure Data Factory</a:t>
            </a:r>
          </a:p>
        </p:txBody>
      </p:sp>
      <p:sp>
        <p:nvSpPr>
          <p:cNvPr id="489" name="Shape 101">
            <a:extLst>
              <a:ext uri="{FF2B5EF4-FFF2-40B4-BE49-F238E27FC236}">
                <a16:creationId xmlns:a16="http://schemas.microsoft.com/office/drawing/2014/main" id="{909D445E-4E6B-4F84-9A5E-7E3B316E9B0D}"/>
              </a:ext>
            </a:extLst>
          </p:cNvPr>
          <p:cNvSpPr txBox="1"/>
          <p:nvPr/>
        </p:nvSpPr>
        <p:spPr>
          <a:xfrm>
            <a:off x="2930947" y="2537415"/>
            <a:ext cx="1161243" cy="344077"/>
          </a:xfrm>
          <a:prstGeom prst="rect">
            <a:avLst/>
          </a:prstGeom>
          <a:noFill/>
          <a:ln>
            <a:noFill/>
          </a:ln>
        </p:spPr>
        <p:txBody>
          <a:bodyPr wrap="square" lIns="0" tIns="0" rIns="0" bIns="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ea typeface="+mn-ea"/>
                <a:cs typeface="Segoe UI Semibold" panose="020B0702040204020203" pitchFamily="34" charset="0"/>
                <a:sym typeface="Calibri"/>
              </a:rPr>
              <a:t>Azure HDInsight</a:t>
            </a: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ea typeface="+mn-ea"/>
                <a:cs typeface="Segoe UI Semibold" panose="020B0702040204020203" pitchFamily="34" charset="0"/>
                <a:sym typeface="Calibri"/>
              </a:rPr>
              <a:t>(Apache Kafka)</a:t>
            </a:r>
          </a:p>
        </p:txBody>
      </p:sp>
      <p:cxnSp>
        <p:nvCxnSpPr>
          <p:cNvPr id="490" name="Straight Connector 489">
            <a:extLst>
              <a:ext uri="{FF2B5EF4-FFF2-40B4-BE49-F238E27FC236}">
                <a16:creationId xmlns:a16="http://schemas.microsoft.com/office/drawing/2014/main" id="{BE10186C-C8CA-41C3-8119-09A53A527E62}"/>
              </a:ext>
            </a:extLst>
          </p:cNvPr>
          <p:cNvCxnSpPr>
            <a:cxnSpLocks/>
          </p:cNvCxnSpPr>
          <p:nvPr/>
        </p:nvCxnSpPr>
        <p:spPr>
          <a:xfrm flipV="1">
            <a:off x="11257843" y="4461538"/>
            <a:ext cx="0" cy="934366"/>
          </a:xfrm>
          <a:prstGeom prst="line">
            <a:avLst/>
          </a:prstGeom>
          <a:noFill/>
          <a:ln w="19050" cap="flat" cmpd="sng" algn="ctr">
            <a:solidFill>
              <a:schemeClr val="tx1"/>
            </a:solidFill>
            <a:prstDash val="solid"/>
            <a:headEnd type="none" w="sm" len="sm"/>
            <a:tailEnd type="arrow" w="med" len="sm"/>
          </a:ln>
          <a:effectLst/>
        </p:spPr>
      </p:cxnSp>
      <p:cxnSp>
        <p:nvCxnSpPr>
          <p:cNvPr id="491" name="Straight Connector 490">
            <a:extLst>
              <a:ext uri="{FF2B5EF4-FFF2-40B4-BE49-F238E27FC236}">
                <a16:creationId xmlns:a16="http://schemas.microsoft.com/office/drawing/2014/main" id="{1D4AABA3-B5A4-4C43-A95D-1092418C56BE}"/>
              </a:ext>
            </a:extLst>
          </p:cNvPr>
          <p:cNvCxnSpPr>
            <a:cxnSpLocks/>
          </p:cNvCxnSpPr>
          <p:nvPr/>
        </p:nvCxnSpPr>
        <p:spPr>
          <a:xfrm rot="5400000" flipV="1">
            <a:off x="10647772" y="5450877"/>
            <a:ext cx="0" cy="507949"/>
          </a:xfrm>
          <a:prstGeom prst="line">
            <a:avLst/>
          </a:prstGeom>
          <a:noFill/>
          <a:ln w="19050" cap="flat" cmpd="sng" algn="ctr">
            <a:solidFill>
              <a:schemeClr val="tx1"/>
            </a:solidFill>
            <a:prstDash val="solid"/>
            <a:headEnd type="none" w="sm" len="sm"/>
            <a:tailEnd type="arrow" w="med" len="sm"/>
          </a:ln>
          <a:effectLst/>
        </p:spPr>
      </p:cxnSp>
      <p:cxnSp>
        <p:nvCxnSpPr>
          <p:cNvPr id="492" name="Straight Connector 491">
            <a:extLst>
              <a:ext uri="{FF2B5EF4-FFF2-40B4-BE49-F238E27FC236}">
                <a16:creationId xmlns:a16="http://schemas.microsoft.com/office/drawing/2014/main" id="{C44B2690-EB2A-4F16-AA17-10BB0787A90B}"/>
              </a:ext>
            </a:extLst>
          </p:cNvPr>
          <p:cNvCxnSpPr>
            <a:cxnSpLocks/>
          </p:cNvCxnSpPr>
          <p:nvPr/>
        </p:nvCxnSpPr>
        <p:spPr>
          <a:xfrm rot="5400000" flipV="1">
            <a:off x="10588270" y="2329870"/>
            <a:ext cx="0" cy="507949"/>
          </a:xfrm>
          <a:prstGeom prst="line">
            <a:avLst/>
          </a:prstGeom>
          <a:noFill/>
          <a:ln w="19050" cap="flat" cmpd="sng" algn="ctr">
            <a:solidFill>
              <a:srgbClr val="FFFFFF">
                <a:lumMod val="75000"/>
              </a:srgbClr>
            </a:solidFill>
            <a:prstDash val="solid"/>
            <a:headEnd type="none" w="sm" len="sm"/>
            <a:tailEnd type="arrow" w="med" len="sm"/>
          </a:ln>
          <a:effectLst/>
        </p:spPr>
      </p:cxnSp>
      <p:cxnSp>
        <p:nvCxnSpPr>
          <p:cNvPr id="493" name="Straight Connector 492">
            <a:extLst>
              <a:ext uri="{FF2B5EF4-FFF2-40B4-BE49-F238E27FC236}">
                <a16:creationId xmlns:a16="http://schemas.microsoft.com/office/drawing/2014/main" id="{520BDD4B-FAAC-419B-A228-179E171E69A9}"/>
              </a:ext>
            </a:extLst>
          </p:cNvPr>
          <p:cNvCxnSpPr>
            <a:cxnSpLocks/>
          </p:cNvCxnSpPr>
          <p:nvPr/>
        </p:nvCxnSpPr>
        <p:spPr>
          <a:xfrm>
            <a:off x="5976169" y="5719601"/>
            <a:ext cx="3709098" cy="0"/>
          </a:xfrm>
          <a:prstGeom prst="line">
            <a:avLst/>
          </a:prstGeom>
          <a:noFill/>
          <a:ln w="19050" cap="flat" cmpd="sng" algn="ctr">
            <a:solidFill>
              <a:schemeClr val="tx1"/>
            </a:solidFill>
            <a:prstDash val="solid"/>
            <a:headEnd type="none" w="sm" len="sm"/>
            <a:tailEnd type="arrow" w="med" len="sm"/>
          </a:ln>
          <a:effectLst/>
        </p:spPr>
      </p:cxnSp>
      <p:sp>
        <p:nvSpPr>
          <p:cNvPr id="496" name="Freeform: Shape 495">
            <a:extLst>
              <a:ext uri="{FF2B5EF4-FFF2-40B4-BE49-F238E27FC236}">
                <a16:creationId xmlns:a16="http://schemas.microsoft.com/office/drawing/2014/main" id="{4994255B-E9C9-4EBC-9D56-11D83C015B32}"/>
              </a:ext>
            </a:extLst>
          </p:cNvPr>
          <p:cNvSpPr/>
          <p:nvPr/>
        </p:nvSpPr>
        <p:spPr bwMode="auto">
          <a:xfrm>
            <a:off x="8110220" y="5098313"/>
            <a:ext cx="1575031" cy="465585"/>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tx1"/>
            </a:solidFill>
            <a:prstDash val="solid"/>
            <a:headEnd type="arrow" w="med" len="sm"/>
            <a:tailEnd type="arrow" w="med"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cxnSp>
        <p:nvCxnSpPr>
          <p:cNvPr id="497" name="Straight Connector 496">
            <a:extLst>
              <a:ext uri="{FF2B5EF4-FFF2-40B4-BE49-F238E27FC236}">
                <a16:creationId xmlns:a16="http://schemas.microsoft.com/office/drawing/2014/main" id="{5F23B0AD-8120-45FC-9283-00256D5D1570}"/>
              </a:ext>
            </a:extLst>
          </p:cNvPr>
          <p:cNvCxnSpPr>
            <a:cxnSpLocks/>
          </p:cNvCxnSpPr>
          <p:nvPr/>
        </p:nvCxnSpPr>
        <p:spPr>
          <a:xfrm>
            <a:off x="3464241" y="5719601"/>
            <a:ext cx="1726645" cy="0"/>
          </a:xfrm>
          <a:prstGeom prst="line">
            <a:avLst/>
          </a:prstGeom>
          <a:noFill/>
          <a:ln w="19050" cap="flat" cmpd="sng" algn="ctr">
            <a:solidFill>
              <a:schemeClr val="tx1"/>
            </a:solidFill>
            <a:prstDash val="solid"/>
            <a:headEnd type="none" w="sm" len="sm"/>
            <a:tailEnd type="arrow" w="med" len="sm"/>
          </a:ln>
          <a:effectLst/>
        </p:spPr>
      </p:cxnSp>
      <p:cxnSp>
        <p:nvCxnSpPr>
          <p:cNvPr id="498" name="Straight Connector 497">
            <a:extLst>
              <a:ext uri="{FF2B5EF4-FFF2-40B4-BE49-F238E27FC236}">
                <a16:creationId xmlns:a16="http://schemas.microsoft.com/office/drawing/2014/main" id="{BF4EC55E-2E9B-4A4E-BD90-E94C786DB73E}"/>
              </a:ext>
            </a:extLst>
          </p:cNvPr>
          <p:cNvCxnSpPr>
            <a:cxnSpLocks/>
          </p:cNvCxnSpPr>
          <p:nvPr/>
        </p:nvCxnSpPr>
        <p:spPr>
          <a:xfrm>
            <a:off x="1613852" y="5719601"/>
            <a:ext cx="1170499" cy="0"/>
          </a:xfrm>
          <a:prstGeom prst="line">
            <a:avLst/>
          </a:prstGeom>
          <a:noFill/>
          <a:ln w="19050" cap="flat" cmpd="sng" algn="ctr">
            <a:solidFill>
              <a:schemeClr val="tx1"/>
            </a:solidFill>
            <a:prstDash val="solid"/>
            <a:headEnd type="none" w="sm" len="sm"/>
            <a:tailEnd type="arrow" w="med" len="sm"/>
          </a:ln>
          <a:effectLst/>
        </p:spPr>
      </p:cxnSp>
      <p:cxnSp>
        <p:nvCxnSpPr>
          <p:cNvPr id="500" name="Straight Connector 499">
            <a:extLst>
              <a:ext uri="{FF2B5EF4-FFF2-40B4-BE49-F238E27FC236}">
                <a16:creationId xmlns:a16="http://schemas.microsoft.com/office/drawing/2014/main" id="{C83C8DDF-E2A1-49B7-B23D-4902F846657A}"/>
              </a:ext>
            </a:extLst>
          </p:cNvPr>
          <p:cNvCxnSpPr>
            <a:cxnSpLocks/>
          </p:cNvCxnSpPr>
          <p:nvPr/>
        </p:nvCxnSpPr>
        <p:spPr>
          <a:xfrm>
            <a:off x="5568136" y="3970187"/>
            <a:ext cx="0" cy="1463040"/>
          </a:xfrm>
          <a:prstGeom prst="line">
            <a:avLst/>
          </a:prstGeom>
          <a:noFill/>
          <a:ln w="19050" cap="flat" cmpd="sng" algn="ctr">
            <a:solidFill>
              <a:schemeClr val="tx1"/>
            </a:solidFill>
            <a:prstDash val="solid"/>
            <a:headEnd type="none" w="sm" len="sm"/>
            <a:tailEnd type="arrow" w="med" len="sm"/>
          </a:ln>
          <a:effectLst/>
        </p:spPr>
      </p:cxnSp>
      <p:cxnSp>
        <p:nvCxnSpPr>
          <p:cNvPr id="501" name="Straight Connector 500">
            <a:extLst>
              <a:ext uri="{FF2B5EF4-FFF2-40B4-BE49-F238E27FC236}">
                <a16:creationId xmlns:a16="http://schemas.microsoft.com/office/drawing/2014/main" id="{179073DC-519E-4634-B566-3D7C9866B233}"/>
              </a:ext>
            </a:extLst>
          </p:cNvPr>
          <p:cNvCxnSpPr>
            <a:cxnSpLocks/>
          </p:cNvCxnSpPr>
          <p:nvPr/>
        </p:nvCxnSpPr>
        <p:spPr>
          <a:xfrm>
            <a:off x="1613852" y="2703131"/>
            <a:ext cx="677235" cy="0"/>
          </a:xfrm>
          <a:prstGeom prst="line">
            <a:avLst/>
          </a:prstGeom>
          <a:noFill/>
          <a:ln w="19050" cap="flat" cmpd="sng" algn="ctr">
            <a:solidFill>
              <a:schemeClr val="tx1"/>
            </a:solidFill>
            <a:prstDash val="solid"/>
            <a:headEnd type="none" w="sm" len="sm"/>
            <a:tailEnd type="arrow" w="med" len="sm"/>
          </a:ln>
          <a:effectLst/>
        </p:spPr>
      </p:cxnSp>
      <p:grpSp>
        <p:nvGrpSpPr>
          <p:cNvPr id="502" name="Group 501">
            <a:extLst>
              <a:ext uri="{FF2B5EF4-FFF2-40B4-BE49-F238E27FC236}">
                <a16:creationId xmlns:a16="http://schemas.microsoft.com/office/drawing/2014/main" id="{434DBEA1-DAD5-4EBE-891B-CBACE92E92E2}"/>
              </a:ext>
            </a:extLst>
          </p:cNvPr>
          <p:cNvGrpSpPr/>
          <p:nvPr/>
        </p:nvGrpSpPr>
        <p:grpSpPr>
          <a:xfrm>
            <a:off x="5263089" y="5514168"/>
            <a:ext cx="605795" cy="522644"/>
            <a:chOff x="9200602" y="3236649"/>
            <a:chExt cx="264314" cy="228034"/>
          </a:xfrm>
        </p:grpSpPr>
        <p:sp>
          <p:nvSpPr>
            <p:cNvPr id="523" name="Freeform: Shape 522">
              <a:extLst>
                <a:ext uri="{FF2B5EF4-FFF2-40B4-BE49-F238E27FC236}">
                  <a16:creationId xmlns:a16="http://schemas.microsoft.com/office/drawing/2014/main" id="{5F7C8154-C2EE-48FF-9B24-28C532D66F49}"/>
                </a:ext>
              </a:extLst>
            </p:cNvPr>
            <p:cNvSpPr/>
            <p:nvPr/>
          </p:nvSpPr>
          <p:spPr>
            <a:xfrm>
              <a:off x="9200602" y="3276555"/>
              <a:ext cx="264314" cy="186574"/>
            </a:xfrm>
            <a:custGeom>
              <a:avLst/>
              <a:gdLst>
                <a:gd name="connsiteX0" fmla="*/ 3475 w 236322"/>
                <a:gd name="connsiteY0" fmla="*/ 156854 h 166816"/>
                <a:gd name="connsiteX1" fmla="*/ 11816 w 236322"/>
                <a:gd name="connsiteY1" fmla="*/ 165658 h 166816"/>
                <a:gd name="connsiteX2" fmla="*/ 226360 w 236322"/>
                <a:gd name="connsiteY2" fmla="*/ 165658 h 166816"/>
                <a:gd name="connsiteX3" fmla="*/ 235165 w 236322"/>
                <a:gd name="connsiteY3" fmla="*/ 156854 h 166816"/>
                <a:gd name="connsiteX4" fmla="*/ 235165 w 236322"/>
                <a:gd name="connsiteY4" fmla="*/ 3475 h 166816"/>
                <a:gd name="connsiteX5" fmla="*/ 3475 w 236322"/>
                <a:gd name="connsiteY5" fmla="*/ 3475 h 166816"/>
                <a:gd name="connsiteX6" fmla="*/ 3475 w 236322"/>
                <a:gd name="connsiteY6" fmla="*/ 156854 h 1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166816">
                  <a:moveTo>
                    <a:pt x="3475" y="156854"/>
                  </a:moveTo>
                  <a:cubicBezTo>
                    <a:pt x="3475" y="161487"/>
                    <a:pt x="7182" y="165658"/>
                    <a:pt x="11816" y="165658"/>
                  </a:cubicBezTo>
                  <a:lnTo>
                    <a:pt x="226360" y="165658"/>
                  </a:lnTo>
                  <a:cubicBezTo>
                    <a:pt x="230994" y="165658"/>
                    <a:pt x="235165" y="161951"/>
                    <a:pt x="235165" y="156854"/>
                  </a:cubicBezTo>
                  <a:lnTo>
                    <a:pt x="235165" y="3475"/>
                  </a:lnTo>
                  <a:lnTo>
                    <a:pt x="3475" y="3475"/>
                  </a:lnTo>
                  <a:lnTo>
                    <a:pt x="3475" y="156854"/>
                  </a:lnTo>
                  <a:close/>
                </a:path>
              </a:pathLst>
            </a:custGeom>
            <a:solidFill>
              <a:srgbClr val="A0A1A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0ACB442C-0CD0-41F8-B3CA-A434AADDFD67}"/>
                </a:ext>
              </a:extLst>
            </p:cNvPr>
            <p:cNvSpPr/>
            <p:nvPr/>
          </p:nvSpPr>
          <p:spPr>
            <a:xfrm>
              <a:off x="9200602" y="3236649"/>
              <a:ext cx="264314" cy="46643"/>
            </a:xfrm>
            <a:custGeom>
              <a:avLst/>
              <a:gdLst>
                <a:gd name="connsiteX0" fmla="*/ 226360 w 236322"/>
                <a:gd name="connsiteY0" fmla="*/ 3475 h 41704"/>
                <a:gd name="connsiteX1" fmla="*/ 11816 w 236322"/>
                <a:gd name="connsiteY1" fmla="*/ 3475 h 41704"/>
                <a:gd name="connsiteX2" fmla="*/ 3475 w 236322"/>
                <a:gd name="connsiteY2" fmla="*/ 12279 h 41704"/>
                <a:gd name="connsiteX3" fmla="*/ 3475 w 236322"/>
                <a:gd name="connsiteY3" fmla="*/ 38692 h 41704"/>
                <a:gd name="connsiteX4" fmla="*/ 235165 w 236322"/>
                <a:gd name="connsiteY4" fmla="*/ 38692 h 41704"/>
                <a:gd name="connsiteX5" fmla="*/ 235165 w 236322"/>
                <a:gd name="connsiteY5" fmla="*/ 12279 h 41704"/>
                <a:gd name="connsiteX6" fmla="*/ 226360 w 236322"/>
                <a:gd name="connsiteY6" fmla="*/ 3475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41704">
                  <a:moveTo>
                    <a:pt x="226360" y="3475"/>
                  </a:moveTo>
                  <a:lnTo>
                    <a:pt x="11816" y="3475"/>
                  </a:lnTo>
                  <a:cubicBezTo>
                    <a:pt x="7182" y="3475"/>
                    <a:pt x="3475" y="7646"/>
                    <a:pt x="3475" y="12279"/>
                  </a:cubicBezTo>
                  <a:lnTo>
                    <a:pt x="3475" y="38692"/>
                  </a:lnTo>
                  <a:lnTo>
                    <a:pt x="235165" y="38692"/>
                  </a:lnTo>
                  <a:lnTo>
                    <a:pt x="235165" y="12279"/>
                  </a:lnTo>
                  <a:cubicBezTo>
                    <a:pt x="235165" y="7646"/>
                    <a:pt x="231458" y="3475"/>
                    <a:pt x="226360" y="3475"/>
                  </a:cubicBezTo>
                </a:path>
              </a:pathLst>
            </a:custGeom>
            <a:solidFill>
              <a:srgbClr val="7A7A7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1EEA8DC9-EF15-4D5C-9EC8-DC93A8791D83}"/>
                </a:ext>
              </a:extLst>
            </p:cNvPr>
            <p:cNvSpPr/>
            <p:nvPr/>
          </p:nvSpPr>
          <p:spPr>
            <a:xfrm>
              <a:off x="9219778" y="3294175"/>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57867388-8DDD-4500-9634-64169B6E75F0}"/>
                </a:ext>
              </a:extLst>
            </p:cNvPr>
            <p:cNvSpPr/>
            <p:nvPr/>
          </p:nvSpPr>
          <p:spPr>
            <a:xfrm>
              <a:off x="9219778" y="3370878"/>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FA34BFC6-09F8-4F4D-9477-30B7DF01AFB6}"/>
                </a:ext>
              </a:extLst>
            </p:cNvPr>
            <p:cNvSpPr/>
            <p:nvPr/>
          </p:nvSpPr>
          <p:spPr>
            <a:xfrm>
              <a:off x="9334832" y="3294175"/>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B2F73A30-7082-4299-A3D9-1E0D031BCC68}"/>
                </a:ext>
              </a:extLst>
            </p:cNvPr>
            <p:cNvSpPr/>
            <p:nvPr/>
          </p:nvSpPr>
          <p:spPr>
            <a:xfrm>
              <a:off x="9334832" y="3370878"/>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27BD3365-1F62-4E9B-A4E4-57A8D69DFA71}"/>
                </a:ext>
              </a:extLst>
            </p:cNvPr>
            <p:cNvSpPr/>
            <p:nvPr/>
          </p:nvSpPr>
          <p:spPr>
            <a:xfrm>
              <a:off x="9200602" y="3236649"/>
              <a:ext cx="233218" cy="228034"/>
            </a:xfrm>
            <a:custGeom>
              <a:avLst/>
              <a:gdLst>
                <a:gd name="connsiteX0" fmla="*/ 12743 w 208520"/>
                <a:gd name="connsiteY0" fmla="*/ 3475 h 203886"/>
                <a:gd name="connsiteX1" fmla="*/ 3475 w 208520"/>
                <a:gd name="connsiteY1" fmla="*/ 12743 h 203886"/>
                <a:gd name="connsiteX2" fmla="*/ 3475 w 208520"/>
                <a:gd name="connsiteY2" fmla="*/ 46569 h 203886"/>
                <a:gd name="connsiteX3" fmla="*/ 3475 w 208520"/>
                <a:gd name="connsiteY3" fmla="*/ 61861 h 203886"/>
                <a:gd name="connsiteX4" fmla="*/ 3475 w 208520"/>
                <a:gd name="connsiteY4" fmla="*/ 191607 h 203886"/>
                <a:gd name="connsiteX5" fmla="*/ 12743 w 208520"/>
                <a:gd name="connsiteY5" fmla="*/ 200875 h 203886"/>
                <a:gd name="connsiteX6" fmla="*/ 22937 w 208520"/>
                <a:gd name="connsiteY6" fmla="*/ 200875 h 203886"/>
                <a:gd name="connsiteX7" fmla="*/ 205508 w 208520"/>
                <a:gd name="connsiteY7" fmla="*/ 3475 h 203886"/>
                <a:gd name="connsiteX8" fmla="*/ 12743 w 208520"/>
                <a:gd name="connsiteY8" fmla="*/ 3475 h 20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20" h="203886">
                  <a:moveTo>
                    <a:pt x="12743" y="3475"/>
                  </a:moveTo>
                  <a:cubicBezTo>
                    <a:pt x="7646" y="3475"/>
                    <a:pt x="3475" y="7646"/>
                    <a:pt x="3475" y="12743"/>
                  </a:cubicBezTo>
                  <a:lnTo>
                    <a:pt x="3475" y="46569"/>
                  </a:lnTo>
                  <a:lnTo>
                    <a:pt x="3475" y="61861"/>
                  </a:lnTo>
                  <a:lnTo>
                    <a:pt x="3475" y="191607"/>
                  </a:lnTo>
                  <a:cubicBezTo>
                    <a:pt x="3475" y="196704"/>
                    <a:pt x="7646" y="200875"/>
                    <a:pt x="12743" y="200875"/>
                  </a:cubicBezTo>
                  <a:lnTo>
                    <a:pt x="22937" y="200875"/>
                  </a:lnTo>
                  <a:lnTo>
                    <a:pt x="205508" y="3475"/>
                  </a:lnTo>
                  <a:lnTo>
                    <a:pt x="12743" y="3475"/>
                  </a:lnTo>
                  <a:close/>
                </a:path>
              </a:pathLst>
            </a:custGeom>
            <a:solidFill>
              <a:srgbClr val="FFFFFF">
                <a:alpha val="48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505" name="Freeform: Shape 504">
            <a:extLst>
              <a:ext uri="{FF2B5EF4-FFF2-40B4-BE49-F238E27FC236}">
                <a16:creationId xmlns:a16="http://schemas.microsoft.com/office/drawing/2014/main" id="{9466342B-17DB-4914-A9EA-03C9C70BAEFF}"/>
              </a:ext>
            </a:extLst>
          </p:cNvPr>
          <p:cNvSpPr/>
          <p:nvPr/>
        </p:nvSpPr>
        <p:spPr bwMode="auto">
          <a:xfrm>
            <a:off x="1429151" y="1827975"/>
            <a:ext cx="179206" cy="1750312"/>
          </a:xfrm>
          <a:custGeom>
            <a:avLst/>
            <a:gdLst>
              <a:gd name="connsiteX0" fmla="*/ 0 w 121920"/>
              <a:gd name="connsiteY0" fmla="*/ 0 h 746760"/>
              <a:gd name="connsiteX1" fmla="*/ 121920 w 121920"/>
              <a:gd name="connsiteY1" fmla="*/ 0 h 746760"/>
              <a:gd name="connsiteX2" fmla="*/ 121920 w 121920"/>
              <a:gd name="connsiteY2" fmla="*/ 746760 h 746760"/>
              <a:gd name="connsiteX3" fmla="*/ 5080 w 121920"/>
              <a:gd name="connsiteY3" fmla="*/ 746760 h 746760"/>
            </a:gdLst>
            <a:ahLst/>
            <a:cxnLst>
              <a:cxn ang="0">
                <a:pos x="connsiteX0" y="connsiteY0"/>
              </a:cxn>
              <a:cxn ang="0">
                <a:pos x="connsiteX1" y="connsiteY1"/>
              </a:cxn>
              <a:cxn ang="0">
                <a:pos x="connsiteX2" y="connsiteY2"/>
              </a:cxn>
              <a:cxn ang="0">
                <a:pos x="connsiteX3" y="connsiteY3"/>
              </a:cxn>
            </a:cxnLst>
            <a:rect l="l" t="t" r="r" b="b"/>
            <a:pathLst>
              <a:path w="121920" h="746760">
                <a:moveTo>
                  <a:pt x="0" y="0"/>
                </a:moveTo>
                <a:lnTo>
                  <a:pt x="121920" y="0"/>
                </a:lnTo>
                <a:lnTo>
                  <a:pt x="121920" y="746760"/>
                </a:lnTo>
                <a:lnTo>
                  <a:pt x="5080" y="746760"/>
                </a:lnTo>
              </a:path>
            </a:pathLst>
          </a:custGeom>
          <a:noFill/>
          <a:ln w="19050" cap="flat" cmpd="sng" algn="ctr">
            <a:solidFill>
              <a:schemeClr val="tx1"/>
            </a:solidFill>
            <a:prstDash val="solid"/>
            <a:headEnd type="none" w="med" len="sm"/>
            <a:tailEnd type="none" w="med"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A2E8EBC6-6074-4354-900A-D2417E7E8A21}"/>
              </a:ext>
            </a:extLst>
          </p:cNvPr>
          <p:cNvSpPr/>
          <p:nvPr/>
        </p:nvSpPr>
        <p:spPr bwMode="auto">
          <a:xfrm>
            <a:off x="1437496" y="5124772"/>
            <a:ext cx="179206" cy="1206710"/>
          </a:xfrm>
          <a:custGeom>
            <a:avLst/>
            <a:gdLst>
              <a:gd name="connsiteX0" fmla="*/ 0 w 121920"/>
              <a:gd name="connsiteY0" fmla="*/ 0 h 746760"/>
              <a:gd name="connsiteX1" fmla="*/ 121920 w 121920"/>
              <a:gd name="connsiteY1" fmla="*/ 0 h 746760"/>
              <a:gd name="connsiteX2" fmla="*/ 121920 w 121920"/>
              <a:gd name="connsiteY2" fmla="*/ 746760 h 746760"/>
              <a:gd name="connsiteX3" fmla="*/ 5080 w 121920"/>
              <a:gd name="connsiteY3" fmla="*/ 746760 h 746760"/>
            </a:gdLst>
            <a:ahLst/>
            <a:cxnLst>
              <a:cxn ang="0">
                <a:pos x="connsiteX0" y="connsiteY0"/>
              </a:cxn>
              <a:cxn ang="0">
                <a:pos x="connsiteX1" y="connsiteY1"/>
              </a:cxn>
              <a:cxn ang="0">
                <a:pos x="connsiteX2" y="connsiteY2"/>
              </a:cxn>
              <a:cxn ang="0">
                <a:pos x="connsiteX3" y="connsiteY3"/>
              </a:cxn>
            </a:cxnLst>
            <a:rect l="l" t="t" r="r" b="b"/>
            <a:pathLst>
              <a:path w="121920" h="746760">
                <a:moveTo>
                  <a:pt x="0" y="0"/>
                </a:moveTo>
                <a:lnTo>
                  <a:pt x="121920" y="0"/>
                </a:lnTo>
                <a:lnTo>
                  <a:pt x="121920" y="746760"/>
                </a:lnTo>
                <a:lnTo>
                  <a:pt x="5080" y="746760"/>
                </a:lnTo>
              </a:path>
            </a:pathLst>
          </a:custGeom>
          <a:noFill/>
          <a:ln w="19050" cap="flat" cmpd="sng" algn="ctr">
            <a:solidFill>
              <a:schemeClr val="tx1"/>
            </a:solidFill>
            <a:prstDash val="solid"/>
            <a:headEnd type="none" w="med" len="sm"/>
            <a:tailEnd type="none" w="med"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09" name="Graphic 7">
            <a:extLst>
              <a:ext uri="{FF2B5EF4-FFF2-40B4-BE49-F238E27FC236}">
                <a16:creationId xmlns:a16="http://schemas.microsoft.com/office/drawing/2014/main" id="{56419853-C969-4B16-957A-5128D6154E56}"/>
              </a:ext>
            </a:extLst>
          </p:cNvPr>
          <p:cNvSpPr/>
          <p:nvPr/>
        </p:nvSpPr>
        <p:spPr>
          <a:xfrm>
            <a:off x="726861" y="1884680"/>
            <a:ext cx="289854" cy="292838"/>
          </a:xfrm>
          <a:custGeom>
            <a:avLst/>
            <a:gdLst>
              <a:gd name="connsiteX0" fmla="*/ 921544 w 923925"/>
              <a:gd name="connsiteY0" fmla="*/ 626269 h 933450"/>
              <a:gd name="connsiteX1" fmla="*/ 816769 w 923925"/>
              <a:gd name="connsiteY1" fmla="*/ 731044 h 933450"/>
              <a:gd name="connsiteX2" fmla="*/ 711994 w 923925"/>
              <a:gd name="connsiteY2" fmla="*/ 626269 h 933450"/>
              <a:gd name="connsiteX3" fmla="*/ 712184 w 923925"/>
              <a:gd name="connsiteY3" fmla="*/ 619792 h 933450"/>
              <a:gd name="connsiteX4" fmla="*/ 712184 w 923925"/>
              <a:gd name="connsiteY4" fmla="*/ 619697 h 933450"/>
              <a:gd name="connsiteX5" fmla="*/ 712565 w 923925"/>
              <a:gd name="connsiteY5" fmla="*/ 615515 h 933450"/>
              <a:gd name="connsiteX6" fmla="*/ 713051 w 923925"/>
              <a:gd name="connsiteY6" fmla="*/ 612086 h 933450"/>
              <a:gd name="connsiteX7" fmla="*/ 713908 w 923925"/>
              <a:gd name="connsiteY7" fmla="*/ 606466 h 933450"/>
              <a:gd name="connsiteX8" fmla="*/ 715242 w 923925"/>
              <a:gd name="connsiteY8" fmla="*/ 600561 h 933450"/>
              <a:gd name="connsiteX9" fmla="*/ 567604 w 923925"/>
              <a:gd name="connsiteY9" fmla="*/ 532648 h 933450"/>
              <a:gd name="connsiteX10" fmla="*/ 564461 w 923925"/>
              <a:gd name="connsiteY10" fmla="*/ 537124 h 933450"/>
              <a:gd name="connsiteX11" fmla="*/ 555793 w 923925"/>
              <a:gd name="connsiteY11" fmla="*/ 547792 h 933450"/>
              <a:gd name="connsiteX12" fmla="*/ 551898 w 923925"/>
              <a:gd name="connsiteY12" fmla="*/ 551898 h 933450"/>
              <a:gd name="connsiteX13" fmla="*/ 544268 w 923925"/>
              <a:gd name="connsiteY13" fmla="*/ 558937 h 933450"/>
              <a:gd name="connsiteX14" fmla="*/ 538467 w 923925"/>
              <a:gd name="connsiteY14" fmla="*/ 563509 h 933450"/>
              <a:gd name="connsiteX15" fmla="*/ 535610 w 923925"/>
              <a:gd name="connsiteY15" fmla="*/ 565604 h 933450"/>
              <a:gd name="connsiteX16" fmla="*/ 532648 w 923925"/>
              <a:gd name="connsiteY16" fmla="*/ 567604 h 933450"/>
              <a:gd name="connsiteX17" fmla="*/ 523789 w 923925"/>
              <a:gd name="connsiteY17" fmla="*/ 573034 h 933450"/>
              <a:gd name="connsiteX18" fmla="*/ 523408 w 923925"/>
              <a:gd name="connsiteY18" fmla="*/ 573224 h 933450"/>
              <a:gd name="connsiteX19" fmla="*/ 514645 w 923925"/>
              <a:gd name="connsiteY19" fmla="*/ 577510 h 933450"/>
              <a:gd name="connsiteX20" fmla="*/ 509026 w 923925"/>
              <a:gd name="connsiteY20" fmla="*/ 579796 h 933450"/>
              <a:gd name="connsiteX21" fmla="*/ 503396 w 923925"/>
              <a:gd name="connsiteY21" fmla="*/ 581787 h 933450"/>
              <a:gd name="connsiteX22" fmla="*/ 498062 w 923925"/>
              <a:gd name="connsiteY22" fmla="*/ 583406 h 933450"/>
              <a:gd name="connsiteX23" fmla="*/ 493967 w 923925"/>
              <a:gd name="connsiteY23" fmla="*/ 584549 h 933450"/>
              <a:gd name="connsiteX24" fmla="*/ 498062 w 923925"/>
              <a:gd name="connsiteY24" fmla="*/ 583502 h 933450"/>
              <a:gd name="connsiteX25" fmla="*/ 521970 w 923925"/>
              <a:gd name="connsiteY25" fmla="*/ 779345 h 933450"/>
              <a:gd name="connsiteX26" fmla="*/ 524256 w 923925"/>
              <a:gd name="connsiteY26" fmla="*/ 779621 h 933450"/>
              <a:gd name="connsiteX27" fmla="*/ 526637 w 923925"/>
              <a:gd name="connsiteY27" fmla="*/ 780107 h 933450"/>
              <a:gd name="connsiteX28" fmla="*/ 528819 w 923925"/>
              <a:gd name="connsiteY28" fmla="*/ 780583 h 933450"/>
              <a:gd name="connsiteX29" fmla="*/ 534629 w 923925"/>
              <a:gd name="connsiteY29" fmla="*/ 782107 h 933450"/>
              <a:gd name="connsiteX30" fmla="*/ 541677 w 923925"/>
              <a:gd name="connsiteY30" fmla="*/ 784679 h 933450"/>
              <a:gd name="connsiteX31" fmla="*/ 546059 w 923925"/>
              <a:gd name="connsiteY31" fmla="*/ 786775 h 933450"/>
              <a:gd name="connsiteX32" fmla="*/ 550726 w 923925"/>
              <a:gd name="connsiteY32" fmla="*/ 789356 h 933450"/>
              <a:gd name="connsiteX33" fmla="*/ 551869 w 923925"/>
              <a:gd name="connsiteY33" fmla="*/ 789927 h 933450"/>
              <a:gd name="connsiteX34" fmla="*/ 554527 w 923925"/>
              <a:gd name="connsiteY34" fmla="*/ 791737 h 933450"/>
              <a:gd name="connsiteX35" fmla="*/ 559013 w 923925"/>
              <a:gd name="connsiteY35" fmla="*/ 794976 h 933450"/>
              <a:gd name="connsiteX36" fmla="*/ 563194 w 923925"/>
              <a:gd name="connsiteY36" fmla="*/ 798500 h 933450"/>
              <a:gd name="connsiteX37" fmla="*/ 565385 w 923925"/>
              <a:gd name="connsiteY37" fmla="*/ 800500 h 933450"/>
              <a:gd name="connsiteX38" fmla="*/ 568338 w 923925"/>
              <a:gd name="connsiteY38" fmla="*/ 803643 h 933450"/>
              <a:gd name="connsiteX39" fmla="*/ 570433 w 923925"/>
              <a:gd name="connsiteY39" fmla="*/ 806120 h 933450"/>
              <a:gd name="connsiteX40" fmla="*/ 570719 w 923925"/>
              <a:gd name="connsiteY40" fmla="*/ 806406 h 933450"/>
              <a:gd name="connsiteX41" fmla="*/ 573300 w 923925"/>
              <a:gd name="connsiteY41" fmla="*/ 809739 h 933450"/>
              <a:gd name="connsiteX42" fmla="*/ 575958 w 923925"/>
              <a:gd name="connsiteY42" fmla="*/ 813645 h 933450"/>
              <a:gd name="connsiteX43" fmla="*/ 577863 w 923925"/>
              <a:gd name="connsiteY43" fmla="*/ 816693 h 933450"/>
              <a:gd name="connsiteX44" fmla="*/ 580625 w 923925"/>
              <a:gd name="connsiteY44" fmla="*/ 821836 h 933450"/>
              <a:gd name="connsiteX45" fmla="*/ 583006 w 923925"/>
              <a:gd name="connsiteY45" fmla="*/ 827456 h 933450"/>
              <a:gd name="connsiteX46" fmla="*/ 585197 w 923925"/>
              <a:gd name="connsiteY46" fmla="*/ 834019 h 933450"/>
              <a:gd name="connsiteX47" fmla="*/ 586816 w 923925"/>
              <a:gd name="connsiteY47" fmla="*/ 840781 h 933450"/>
              <a:gd name="connsiteX48" fmla="*/ 587388 w 923925"/>
              <a:gd name="connsiteY48" fmla="*/ 844210 h 933450"/>
              <a:gd name="connsiteX49" fmla="*/ 587769 w 923925"/>
              <a:gd name="connsiteY49" fmla="*/ 847735 h 933450"/>
              <a:gd name="connsiteX50" fmla="*/ 588169 w 923925"/>
              <a:gd name="connsiteY50" fmla="*/ 854869 h 933450"/>
              <a:gd name="connsiteX51" fmla="*/ 511969 w 923925"/>
              <a:gd name="connsiteY51" fmla="*/ 931069 h 933450"/>
              <a:gd name="connsiteX52" fmla="*/ 435769 w 923925"/>
              <a:gd name="connsiteY52" fmla="*/ 854869 h 933450"/>
              <a:gd name="connsiteX53" fmla="*/ 435864 w 923925"/>
              <a:gd name="connsiteY53" fmla="*/ 852583 h 933450"/>
              <a:gd name="connsiteX54" fmla="*/ 435864 w 923925"/>
              <a:gd name="connsiteY54" fmla="*/ 851916 h 933450"/>
              <a:gd name="connsiteX55" fmla="*/ 435959 w 923925"/>
              <a:gd name="connsiteY55" fmla="*/ 850287 h 933450"/>
              <a:gd name="connsiteX56" fmla="*/ 436055 w 923925"/>
              <a:gd name="connsiteY56" fmla="*/ 847811 h 933450"/>
              <a:gd name="connsiteX57" fmla="*/ 436150 w 923925"/>
              <a:gd name="connsiteY57" fmla="*/ 847049 h 933450"/>
              <a:gd name="connsiteX58" fmla="*/ 436436 w 923925"/>
              <a:gd name="connsiteY58" fmla="*/ 844953 h 933450"/>
              <a:gd name="connsiteX59" fmla="*/ 436721 w 923925"/>
              <a:gd name="connsiteY59" fmla="*/ 842953 h 933450"/>
              <a:gd name="connsiteX60" fmla="*/ 437579 w 923925"/>
              <a:gd name="connsiteY60" fmla="*/ 838286 h 933450"/>
              <a:gd name="connsiteX61" fmla="*/ 439198 w 923925"/>
              <a:gd name="connsiteY61" fmla="*/ 832190 h 933450"/>
              <a:gd name="connsiteX62" fmla="*/ 440436 w 923925"/>
              <a:gd name="connsiteY62" fmla="*/ 828666 h 933450"/>
              <a:gd name="connsiteX63" fmla="*/ 442532 w 923925"/>
              <a:gd name="connsiteY63" fmla="*/ 823522 h 933450"/>
              <a:gd name="connsiteX64" fmla="*/ 445008 w 923925"/>
              <a:gd name="connsiteY64" fmla="*/ 818569 h 933450"/>
              <a:gd name="connsiteX65" fmla="*/ 446818 w 923925"/>
              <a:gd name="connsiteY65" fmla="*/ 815321 h 933450"/>
              <a:gd name="connsiteX66" fmla="*/ 448818 w 923925"/>
              <a:gd name="connsiteY66" fmla="*/ 812282 h 933450"/>
              <a:gd name="connsiteX67" fmla="*/ 450723 w 923925"/>
              <a:gd name="connsiteY67" fmla="*/ 809425 h 933450"/>
              <a:gd name="connsiteX68" fmla="*/ 451104 w 923925"/>
              <a:gd name="connsiteY68" fmla="*/ 809044 h 933450"/>
              <a:gd name="connsiteX69" fmla="*/ 453200 w 923925"/>
              <a:gd name="connsiteY69" fmla="*/ 806377 h 933450"/>
              <a:gd name="connsiteX70" fmla="*/ 456819 w 923925"/>
              <a:gd name="connsiteY70" fmla="*/ 802281 h 933450"/>
              <a:gd name="connsiteX71" fmla="*/ 459391 w 923925"/>
              <a:gd name="connsiteY71" fmla="*/ 799700 h 933450"/>
              <a:gd name="connsiteX72" fmla="*/ 463487 w 923925"/>
              <a:gd name="connsiteY72" fmla="*/ 796081 h 933450"/>
              <a:gd name="connsiteX73" fmla="*/ 465773 w 923925"/>
              <a:gd name="connsiteY73" fmla="*/ 794271 h 933450"/>
              <a:gd name="connsiteX74" fmla="*/ 472154 w 923925"/>
              <a:gd name="connsiteY74" fmla="*/ 789889 h 933450"/>
              <a:gd name="connsiteX75" fmla="*/ 478917 w 923925"/>
              <a:gd name="connsiteY75" fmla="*/ 786175 h 933450"/>
              <a:gd name="connsiteX76" fmla="*/ 484061 w 923925"/>
              <a:gd name="connsiteY76" fmla="*/ 783984 h 933450"/>
              <a:gd name="connsiteX77" fmla="*/ 460153 w 923925"/>
              <a:gd name="connsiteY77" fmla="*/ 588074 h 933450"/>
              <a:gd name="connsiteX78" fmla="*/ 457676 w 923925"/>
              <a:gd name="connsiteY78" fmla="*/ 587978 h 933450"/>
              <a:gd name="connsiteX79" fmla="*/ 451675 w 923925"/>
              <a:gd name="connsiteY79" fmla="*/ 587493 h 933450"/>
              <a:gd name="connsiteX80" fmla="*/ 446342 w 923925"/>
              <a:gd name="connsiteY80" fmla="*/ 586835 h 933450"/>
              <a:gd name="connsiteX81" fmla="*/ 442055 w 923925"/>
              <a:gd name="connsiteY81" fmla="*/ 586169 h 933450"/>
              <a:gd name="connsiteX82" fmla="*/ 437769 w 923925"/>
              <a:gd name="connsiteY82" fmla="*/ 585311 h 933450"/>
              <a:gd name="connsiteX83" fmla="*/ 424244 w 923925"/>
              <a:gd name="connsiteY83" fmla="*/ 581501 h 933450"/>
              <a:gd name="connsiteX84" fmla="*/ 423482 w 923925"/>
              <a:gd name="connsiteY84" fmla="*/ 581215 h 933450"/>
              <a:gd name="connsiteX85" fmla="*/ 419672 w 923925"/>
              <a:gd name="connsiteY85" fmla="*/ 579796 h 933450"/>
              <a:gd name="connsiteX86" fmla="*/ 414338 w 923925"/>
              <a:gd name="connsiteY86" fmla="*/ 577606 h 933450"/>
              <a:gd name="connsiteX87" fmla="*/ 409099 w 923925"/>
              <a:gd name="connsiteY87" fmla="*/ 575129 h 933450"/>
              <a:gd name="connsiteX88" fmla="*/ 404050 w 923925"/>
              <a:gd name="connsiteY88" fmla="*/ 572462 h 933450"/>
              <a:gd name="connsiteX89" fmla="*/ 400145 w 923925"/>
              <a:gd name="connsiteY89" fmla="*/ 570186 h 933450"/>
              <a:gd name="connsiteX90" fmla="*/ 396907 w 923925"/>
              <a:gd name="connsiteY90" fmla="*/ 568185 h 933450"/>
              <a:gd name="connsiteX91" fmla="*/ 396716 w 923925"/>
              <a:gd name="connsiteY91" fmla="*/ 567985 h 933450"/>
              <a:gd name="connsiteX92" fmla="*/ 394049 w 923925"/>
              <a:gd name="connsiteY92" fmla="*/ 566271 h 933450"/>
              <a:gd name="connsiteX93" fmla="*/ 391573 w 923925"/>
              <a:gd name="connsiteY93" fmla="*/ 564461 h 933450"/>
              <a:gd name="connsiteX94" fmla="*/ 387668 w 923925"/>
              <a:gd name="connsiteY94" fmla="*/ 561508 h 933450"/>
              <a:gd name="connsiteX95" fmla="*/ 383953 w 923925"/>
              <a:gd name="connsiteY95" fmla="*/ 558460 h 933450"/>
              <a:gd name="connsiteX96" fmla="*/ 376809 w 923925"/>
              <a:gd name="connsiteY96" fmla="*/ 551898 h 933450"/>
              <a:gd name="connsiteX97" fmla="*/ 206407 w 923925"/>
              <a:gd name="connsiteY97" fmla="*/ 676180 h 933450"/>
              <a:gd name="connsiteX98" fmla="*/ 216694 w 923925"/>
              <a:gd name="connsiteY98" fmla="*/ 721519 h 933450"/>
              <a:gd name="connsiteX99" fmla="*/ 111919 w 923925"/>
              <a:gd name="connsiteY99" fmla="*/ 826294 h 933450"/>
              <a:gd name="connsiteX100" fmla="*/ 7144 w 923925"/>
              <a:gd name="connsiteY100" fmla="*/ 721519 h 933450"/>
              <a:gd name="connsiteX101" fmla="*/ 111919 w 923925"/>
              <a:gd name="connsiteY101" fmla="*/ 616744 h 933450"/>
              <a:gd name="connsiteX102" fmla="*/ 183833 w 923925"/>
              <a:gd name="connsiteY102" fmla="*/ 645414 h 933450"/>
              <a:gd name="connsiteX103" fmla="*/ 354235 w 923925"/>
              <a:gd name="connsiteY103" fmla="*/ 521018 h 933450"/>
              <a:gd name="connsiteX104" fmla="*/ 354140 w 923925"/>
              <a:gd name="connsiteY104" fmla="*/ 520817 h 933450"/>
              <a:gd name="connsiteX105" fmla="*/ 354140 w 923925"/>
              <a:gd name="connsiteY105" fmla="*/ 520722 h 933450"/>
              <a:gd name="connsiteX106" fmla="*/ 351949 w 923925"/>
              <a:gd name="connsiteY106" fmla="*/ 516341 h 933450"/>
              <a:gd name="connsiteX107" fmla="*/ 351568 w 923925"/>
              <a:gd name="connsiteY107" fmla="*/ 515579 h 933450"/>
              <a:gd name="connsiteX108" fmla="*/ 351282 w 923925"/>
              <a:gd name="connsiteY108" fmla="*/ 514817 h 933450"/>
              <a:gd name="connsiteX109" fmla="*/ 348234 w 923925"/>
              <a:gd name="connsiteY109" fmla="*/ 507387 h 933450"/>
              <a:gd name="connsiteX110" fmla="*/ 347948 w 923925"/>
              <a:gd name="connsiteY110" fmla="*/ 506530 h 933450"/>
              <a:gd name="connsiteX111" fmla="*/ 346139 w 923925"/>
              <a:gd name="connsiteY111" fmla="*/ 501196 h 933450"/>
              <a:gd name="connsiteX112" fmla="*/ 345472 w 923925"/>
              <a:gd name="connsiteY112" fmla="*/ 499005 h 933450"/>
              <a:gd name="connsiteX113" fmla="*/ 345186 w 923925"/>
              <a:gd name="connsiteY113" fmla="*/ 497862 h 933450"/>
              <a:gd name="connsiteX114" fmla="*/ 344138 w 923925"/>
              <a:gd name="connsiteY114" fmla="*/ 493967 h 933450"/>
              <a:gd name="connsiteX115" fmla="*/ 342710 w 923925"/>
              <a:gd name="connsiteY115" fmla="*/ 487394 h 933450"/>
              <a:gd name="connsiteX116" fmla="*/ 342329 w 923925"/>
              <a:gd name="connsiteY116" fmla="*/ 485594 h 933450"/>
              <a:gd name="connsiteX117" fmla="*/ 342233 w 923925"/>
              <a:gd name="connsiteY117" fmla="*/ 484927 h 933450"/>
              <a:gd name="connsiteX118" fmla="*/ 341567 w 923925"/>
              <a:gd name="connsiteY118" fmla="*/ 479784 h 933450"/>
              <a:gd name="connsiteX119" fmla="*/ 341090 w 923925"/>
              <a:gd name="connsiteY119" fmla="*/ 475498 h 933450"/>
              <a:gd name="connsiteX120" fmla="*/ 340709 w 923925"/>
              <a:gd name="connsiteY120" fmla="*/ 470735 h 933450"/>
              <a:gd name="connsiteX121" fmla="*/ 340519 w 923925"/>
              <a:gd name="connsiteY121" fmla="*/ 464344 h 933450"/>
              <a:gd name="connsiteX122" fmla="*/ 340709 w 923925"/>
              <a:gd name="connsiteY122" fmla="*/ 457962 h 933450"/>
              <a:gd name="connsiteX123" fmla="*/ 341186 w 923925"/>
              <a:gd name="connsiteY123" fmla="*/ 451961 h 933450"/>
              <a:gd name="connsiteX124" fmla="*/ 342138 w 923925"/>
              <a:gd name="connsiteY124" fmla="*/ 444341 h 933450"/>
              <a:gd name="connsiteX125" fmla="*/ 344138 w 923925"/>
              <a:gd name="connsiteY125" fmla="*/ 434721 h 933450"/>
              <a:gd name="connsiteX126" fmla="*/ 344900 w 923925"/>
              <a:gd name="connsiteY126" fmla="*/ 431864 h 933450"/>
              <a:gd name="connsiteX127" fmla="*/ 346139 w 923925"/>
              <a:gd name="connsiteY127" fmla="*/ 427482 h 933450"/>
              <a:gd name="connsiteX128" fmla="*/ 347853 w 923925"/>
              <a:gd name="connsiteY128" fmla="*/ 422434 h 933450"/>
              <a:gd name="connsiteX129" fmla="*/ 350330 w 923925"/>
              <a:gd name="connsiteY129" fmla="*/ 415957 h 933450"/>
              <a:gd name="connsiteX130" fmla="*/ 164497 w 923925"/>
              <a:gd name="connsiteY130" fmla="*/ 300419 h 933450"/>
              <a:gd name="connsiteX131" fmla="*/ 158591 w 923925"/>
              <a:gd name="connsiteY131" fmla="*/ 305467 h 933450"/>
              <a:gd name="connsiteX132" fmla="*/ 154496 w 923925"/>
              <a:gd name="connsiteY132" fmla="*/ 308420 h 933450"/>
              <a:gd name="connsiteX133" fmla="*/ 153162 w 923925"/>
              <a:gd name="connsiteY133" fmla="*/ 309277 h 933450"/>
              <a:gd name="connsiteX134" fmla="*/ 148209 w 923925"/>
              <a:gd name="connsiteY134" fmla="*/ 312230 h 933450"/>
              <a:gd name="connsiteX135" fmla="*/ 146876 w 923925"/>
              <a:gd name="connsiteY135" fmla="*/ 312896 h 933450"/>
              <a:gd name="connsiteX136" fmla="*/ 141637 w 923925"/>
              <a:gd name="connsiteY136" fmla="*/ 315468 h 933450"/>
              <a:gd name="connsiteX137" fmla="*/ 133922 w 923925"/>
              <a:gd name="connsiteY137" fmla="*/ 318230 h 933450"/>
              <a:gd name="connsiteX138" fmla="*/ 127254 w 923925"/>
              <a:gd name="connsiteY138" fmla="*/ 319945 h 933450"/>
              <a:gd name="connsiteX139" fmla="*/ 126492 w 923925"/>
              <a:gd name="connsiteY139" fmla="*/ 320040 h 933450"/>
              <a:gd name="connsiteX140" fmla="*/ 119729 w 923925"/>
              <a:gd name="connsiteY140" fmla="*/ 321088 h 933450"/>
              <a:gd name="connsiteX141" fmla="*/ 119444 w 923925"/>
              <a:gd name="connsiteY141" fmla="*/ 321088 h 933450"/>
              <a:gd name="connsiteX142" fmla="*/ 111919 w 923925"/>
              <a:gd name="connsiteY142" fmla="*/ 321469 h 933450"/>
              <a:gd name="connsiteX143" fmla="*/ 35719 w 923925"/>
              <a:gd name="connsiteY143" fmla="*/ 245269 h 933450"/>
              <a:gd name="connsiteX144" fmla="*/ 111919 w 923925"/>
              <a:gd name="connsiteY144" fmla="*/ 169069 h 933450"/>
              <a:gd name="connsiteX145" fmla="*/ 188119 w 923925"/>
              <a:gd name="connsiteY145" fmla="*/ 245269 h 933450"/>
              <a:gd name="connsiteX146" fmla="*/ 187262 w 923925"/>
              <a:gd name="connsiteY146" fmla="*/ 256889 h 933450"/>
              <a:gd name="connsiteX147" fmla="*/ 186119 w 923925"/>
              <a:gd name="connsiteY147" fmla="*/ 262604 h 933450"/>
              <a:gd name="connsiteX148" fmla="*/ 184976 w 923925"/>
              <a:gd name="connsiteY148" fmla="*/ 266986 h 933450"/>
              <a:gd name="connsiteX149" fmla="*/ 184690 w 923925"/>
              <a:gd name="connsiteY149" fmla="*/ 268034 h 933450"/>
              <a:gd name="connsiteX150" fmla="*/ 370523 w 923925"/>
              <a:gd name="connsiteY150" fmla="*/ 383572 h 933450"/>
              <a:gd name="connsiteX151" fmla="*/ 370999 w 923925"/>
              <a:gd name="connsiteY151" fmla="*/ 383096 h 933450"/>
              <a:gd name="connsiteX152" fmla="*/ 376809 w 923925"/>
              <a:gd name="connsiteY152" fmla="*/ 376809 h 933450"/>
              <a:gd name="connsiteX153" fmla="*/ 377571 w 923925"/>
              <a:gd name="connsiteY153" fmla="*/ 376142 h 933450"/>
              <a:gd name="connsiteX154" fmla="*/ 384429 w 923925"/>
              <a:gd name="connsiteY154" fmla="*/ 369856 h 933450"/>
              <a:gd name="connsiteX155" fmla="*/ 387001 w 923925"/>
              <a:gd name="connsiteY155" fmla="*/ 367760 h 933450"/>
              <a:gd name="connsiteX156" fmla="*/ 387382 w 923925"/>
              <a:gd name="connsiteY156" fmla="*/ 367379 h 933450"/>
              <a:gd name="connsiteX157" fmla="*/ 390239 w 923925"/>
              <a:gd name="connsiteY157" fmla="*/ 365189 h 933450"/>
              <a:gd name="connsiteX158" fmla="*/ 395288 w 923925"/>
              <a:gd name="connsiteY158" fmla="*/ 361569 h 933450"/>
              <a:gd name="connsiteX159" fmla="*/ 405289 w 923925"/>
              <a:gd name="connsiteY159" fmla="*/ 355473 h 933450"/>
              <a:gd name="connsiteX160" fmla="*/ 409385 w 923925"/>
              <a:gd name="connsiteY160" fmla="*/ 353378 h 933450"/>
              <a:gd name="connsiteX161" fmla="*/ 411575 w 923925"/>
              <a:gd name="connsiteY161" fmla="*/ 352330 h 933450"/>
              <a:gd name="connsiteX162" fmla="*/ 413671 w 923925"/>
              <a:gd name="connsiteY162" fmla="*/ 351377 h 933450"/>
              <a:gd name="connsiteX163" fmla="*/ 417671 w 923925"/>
              <a:gd name="connsiteY163" fmla="*/ 349663 h 933450"/>
              <a:gd name="connsiteX164" fmla="*/ 421767 w 923925"/>
              <a:gd name="connsiteY164" fmla="*/ 348044 h 933450"/>
              <a:gd name="connsiteX165" fmla="*/ 422339 w 923925"/>
              <a:gd name="connsiteY165" fmla="*/ 347853 h 933450"/>
              <a:gd name="connsiteX166" fmla="*/ 427387 w 923925"/>
              <a:gd name="connsiteY166" fmla="*/ 346234 h 933450"/>
              <a:gd name="connsiteX167" fmla="*/ 427577 w 923925"/>
              <a:gd name="connsiteY167" fmla="*/ 346139 h 933450"/>
              <a:gd name="connsiteX168" fmla="*/ 428244 w 923925"/>
              <a:gd name="connsiteY168" fmla="*/ 345948 h 933450"/>
              <a:gd name="connsiteX169" fmla="*/ 431292 w 923925"/>
              <a:gd name="connsiteY169" fmla="*/ 344996 h 933450"/>
              <a:gd name="connsiteX170" fmla="*/ 432245 w 923925"/>
              <a:gd name="connsiteY170" fmla="*/ 344805 h 933450"/>
              <a:gd name="connsiteX171" fmla="*/ 434626 w 923925"/>
              <a:gd name="connsiteY171" fmla="*/ 344138 h 933450"/>
              <a:gd name="connsiteX172" fmla="*/ 437007 w 923925"/>
              <a:gd name="connsiteY172" fmla="*/ 343567 h 933450"/>
              <a:gd name="connsiteX173" fmla="*/ 442817 w 923925"/>
              <a:gd name="connsiteY173" fmla="*/ 342424 h 933450"/>
              <a:gd name="connsiteX174" fmla="*/ 447199 w 923925"/>
              <a:gd name="connsiteY174" fmla="*/ 341757 h 933450"/>
              <a:gd name="connsiteX175" fmla="*/ 451675 w 923925"/>
              <a:gd name="connsiteY175" fmla="*/ 341186 h 933450"/>
              <a:gd name="connsiteX176" fmla="*/ 464344 w 923925"/>
              <a:gd name="connsiteY176" fmla="*/ 340519 h 933450"/>
              <a:gd name="connsiteX177" fmla="*/ 470725 w 923925"/>
              <a:gd name="connsiteY177" fmla="*/ 340709 h 933450"/>
              <a:gd name="connsiteX178" fmla="*/ 477012 w 923925"/>
              <a:gd name="connsiteY178" fmla="*/ 341186 h 933450"/>
              <a:gd name="connsiteX179" fmla="*/ 482346 w 923925"/>
              <a:gd name="connsiteY179" fmla="*/ 341852 h 933450"/>
              <a:gd name="connsiteX180" fmla="*/ 485966 w 923925"/>
              <a:gd name="connsiteY180" fmla="*/ 342424 h 933450"/>
              <a:gd name="connsiteX181" fmla="*/ 539982 w 923925"/>
              <a:gd name="connsiteY181" fmla="*/ 184499 h 933450"/>
              <a:gd name="connsiteX182" fmla="*/ 538839 w 923925"/>
              <a:gd name="connsiteY182" fmla="*/ 183833 h 933450"/>
              <a:gd name="connsiteX183" fmla="*/ 533876 w 923925"/>
              <a:gd name="connsiteY183" fmla="*/ 180594 h 933450"/>
              <a:gd name="connsiteX184" fmla="*/ 531209 w 923925"/>
              <a:gd name="connsiteY184" fmla="*/ 178689 h 933450"/>
              <a:gd name="connsiteX185" fmla="*/ 526647 w 923925"/>
              <a:gd name="connsiteY185" fmla="*/ 175069 h 933450"/>
              <a:gd name="connsiteX186" fmla="*/ 524170 w 923925"/>
              <a:gd name="connsiteY186" fmla="*/ 172879 h 933450"/>
              <a:gd name="connsiteX187" fmla="*/ 517684 w 923925"/>
              <a:gd name="connsiteY187" fmla="*/ 166402 h 933450"/>
              <a:gd name="connsiteX188" fmla="*/ 515026 w 923925"/>
              <a:gd name="connsiteY188" fmla="*/ 163449 h 933450"/>
              <a:gd name="connsiteX189" fmla="*/ 514264 w 923925"/>
              <a:gd name="connsiteY189" fmla="*/ 162401 h 933450"/>
              <a:gd name="connsiteX190" fmla="*/ 511883 w 923925"/>
              <a:gd name="connsiteY190" fmla="*/ 159353 h 933450"/>
              <a:gd name="connsiteX191" fmla="*/ 506740 w 923925"/>
              <a:gd name="connsiteY191" fmla="*/ 151733 h 933450"/>
              <a:gd name="connsiteX192" fmla="*/ 504835 w 923925"/>
              <a:gd name="connsiteY192" fmla="*/ 148590 h 933450"/>
              <a:gd name="connsiteX193" fmla="*/ 504073 w 923925"/>
              <a:gd name="connsiteY193" fmla="*/ 147161 h 933450"/>
              <a:gd name="connsiteX194" fmla="*/ 502358 w 923925"/>
              <a:gd name="connsiteY194" fmla="*/ 143637 h 933450"/>
              <a:gd name="connsiteX195" fmla="*/ 498834 w 923925"/>
              <a:gd name="connsiteY195" fmla="*/ 135255 h 933450"/>
              <a:gd name="connsiteX196" fmla="*/ 495976 w 923925"/>
              <a:gd name="connsiteY196" fmla="*/ 126206 h 933450"/>
              <a:gd name="connsiteX197" fmla="*/ 494071 w 923925"/>
              <a:gd name="connsiteY197" fmla="*/ 116872 h 933450"/>
              <a:gd name="connsiteX198" fmla="*/ 493595 w 923925"/>
              <a:gd name="connsiteY198" fmla="*/ 113348 h 933450"/>
              <a:gd name="connsiteX199" fmla="*/ 493109 w 923925"/>
              <a:gd name="connsiteY199" fmla="*/ 107918 h 933450"/>
              <a:gd name="connsiteX200" fmla="*/ 492919 w 923925"/>
              <a:gd name="connsiteY200" fmla="*/ 102394 h 933450"/>
              <a:gd name="connsiteX201" fmla="*/ 588169 w 923925"/>
              <a:gd name="connsiteY201" fmla="*/ 7144 h 933450"/>
              <a:gd name="connsiteX202" fmla="*/ 683419 w 923925"/>
              <a:gd name="connsiteY202" fmla="*/ 102394 h 933450"/>
              <a:gd name="connsiteX203" fmla="*/ 588169 w 923925"/>
              <a:gd name="connsiteY203" fmla="*/ 197644 h 933450"/>
              <a:gd name="connsiteX204" fmla="*/ 582073 w 923925"/>
              <a:gd name="connsiteY204" fmla="*/ 197453 h 933450"/>
              <a:gd name="connsiteX205" fmla="*/ 581968 w 923925"/>
              <a:gd name="connsiteY205" fmla="*/ 197453 h 933450"/>
              <a:gd name="connsiteX206" fmla="*/ 581692 w 923925"/>
              <a:gd name="connsiteY206" fmla="*/ 197453 h 933450"/>
              <a:gd name="connsiteX207" fmla="*/ 575967 w 923925"/>
              <a:gd name="connsiteY207" fmla="*/ 196787 h 933450"/>
              <a:gd name="connsiteX208" fmla="*/ 521960 w 923925"/>
              <a:gd name="connsiteY208" fmla="*/ 354711 h 933450"/>
              <a:gd name="connsiteX209" fmla="*/ 525104 w 923925"/>
              <a:gd name="connsiteY209" fmla="*/ 356521 h 933450"/>
              <a:gd name="connsiteX210" fmla="*/ 525961 w 923925"/>
              <a:gd name="connsiteY210" fmla="*/ 356997 h 933450"/>
              <a:gd name="connsiteX211" fmla="*/ 531305 w 923925"/>
              <a:gd name="connsiteY211" fmla="*/ 360236 h 933450"/>
              <a:gd name="connsiteX212" fmla="*/ 531876 w 923925"/>
              <a:gd name="connsiteY212" fmla="*/ 360617 h 933450"/>
              <a:gd name="connsiteX213" fmla="*/ 535115 w 923925"/>
              <a:gd name="connsiteY213" fmla="*/ 362807 h 933450"/>
              <a:gd name="connsiteX214" fmla="*/ 538839 w 923925"/>
              <a:gd name="connsiteY214" fmla="*/ 365474 h 933450"/>
              <a:gd name="connsiteX215" fmla="*/ 543116 w 923925"/>
              <a:gd name="connsiteY215" fmla="*/ 368808 h 933450"/>
              <a:gd name="connsiteX216" fmla="*/ 549783 w 923925"/>
              <a:gd name="connsiteY216" fmla="*/ 374809 h 933450"/>
              <a:gd name="connsiteX217" fmla="*/ 553974 w 923925"/>
              <a:gd name="connsiteY217" fmla="*/ 379000 h 933450"/>
              <a:gd name="connsiteX218" fmla="*/ 559880 w 923925"/>
              <a:gd name="connsiteY218" fmla="*/ 385572 h 933450"/>
              <a:gd name="connsiteX219" fmla="*/ 560156 w 923925"/>
              <a:gd name="connsiteY219" fmla="*/ 385953 h 933450"/>
              <a:gd name="connsiteX220" fmla="*/ 565680 w 923925"/>
              <a:gd name="connsiteY220" fmla="*/ 393192 h 933450"/>
              <a:gd name="connsiteX221" fmla="*/ 565785 w 923925"/>
              <a:gd name="connsiteY221" fmla="*/ 393383 h 933450"/>
              <a:gd name="connsiteX222" fmla="*/ 565785 w 923925"/>
              <a:gd name="connsiteY222" fmla="*/ 393478 h 933450"/>
              <a:gd name="connsiteX223" fmla="*/ 569119 w 923925"/>
              <a:gd name="connsiteY223" fmla="*/ 398526 h 933450"/>
              <a:gd name="connsiteX224" fmla="*/ 574262 w 923925"/>
              <a:gd name="connsiteY224" fmla="*/ 407289 h 933450"/>
              <a:gd name="connsiteX225" fmla="*/ 574453 w 923925"/>
              <a:gd name="connsiteY225" fmla="*/ 407575 h 933450"/>
              <a:gd name="connsiteX226" fmla="*/ 575034 w 923925"/>
              <a:gd name="connsiteY226" fmla="*/ 408718 h 933450"/>
              <a:gd name="connsiteX227" fmla="*/ 577606 w 923925"/>
              <a:gd name="connsiteY227" fmla="*/ 414242 h 933450"/>
              <a:gd name="connsiteX228" fmla="*/ 580654 w 923925"/>
              <a:gd name="connsiteY228" fmla="*/ 421767 h 933450"/>
              <a:gd name="connsiteX229" fmla="*/ 582559 w 923925"/>
              <a:gd name="connsiteY229" fmla="*/ 427482 h 933450"/>
              <a:gd name="connsiteX230" fmla="*/ 583978 w 923925"/>
              <a:gd name="connsiteY230" fmla="*/ 432340 h 933450"/>
              <a:gd name="connsiteX231" fmla="*/ 585407 w 923925"/>
              <a:gd name="connsiteY231" fmla="*/ 438341 h 933450"/>
              <a:gd name="connsiteX232" fmla="*/ 585883 w 923925"/>
              <a:gd name="connsiteY232" fmla="*/ 440722 h 933450"/>
              <a:gd name="connsiteX233" fmla="*/ 586740 w 923925"/>
              <a:gd name="connsiteY233" fmla="*/ 445484 h 933450"/>
              <a:gd name="connsiteX234" fmla="*/ 587607 w 923925"/>
              <a:gd name="connsiteY234" fmla="*/ 452819 h 933450"/>
              <a:gd name="connsiteX235" fmla="*/ 587988 w 923925"/>
              <a:gd name="connsiteY235" fmla="*/ 457581 h 933450"/>
              <a:gd name="connsiteX236" fmla="*/ 588169 w 923925"/>
              <a:gd name="connsiteY236" fmla="*/ 464344 h 933450"/>
              <a:gd name="connsiteX237" fmla="*/ 587978 w 923925"/>
              <a:gd name="connsiteY237" fmla="*/ 471202 h 933450"/>
              <a:gd name="connsiteX238" fmla="*/ 587597 w 923925"/>
              <a:gd name="connsiteY238" fmla="*/ 476250 h 933450"/>
              <a:gd name="connsiteX239" fmla="*/ 587397 w 923925"/>
              <a:gd name="connsiteY239" fmla="*/ 477869 h 933450"/>
              <a:gd name="connsiteX240" fmla="*/ 586730 w 923925"/>
              <a:gd name="connsiteY240" fmla="*/ 483013 h 933450"/>
              <a:gd name="connsiteX241" fmla="*/ 586730 w 923925"/>
              <a:gd name="connsiteY241" fmla="*/ 483213 h 933450"/>
              <a:gd name="connsiteX242" fmla="*/ 585492 w 923925"/>
              <a:gd name="connsiteY242" fmla="*/ 489871 h 933450"/>
              <a:gd name="connsiteX243" fmla="*/ 584635 w 923925"/>
              <a:gd name="connsiteY243" fmla="*/ 493595 h 933450"/>
              <a:gd name="connsiteX244" fmla="*/ 583682 w 923925"/>
              <a:gd name="connsiteY244" fmla="*/ 497215 h 933450"/>
              <a:gd name="connsiteX245" fmla="*/ 583483 w 923925"/>
              <a:gd name="connsiteY245" fmla="*/ 498072 h 933450"/>
              <a:gd name="connsiteX246" fmla="*/ 731120 w 923925"/>
              <a:gd name="connsiteY246" fmla="*/ 565985 h 933450"/>
              <a:gd name="connsiteX247" fmla="*/ 734844 w 923925"/>
              <a:gd name="connsiteY247" fmla="*/ 561032 h 933450"/>
              <a:gd name="connsiteX248" fmla="*/ 738740 w 923925"/>
              <a:gd name="connsiteY248" fmla="*/ 556365 h 933450"/>
              <a:gd name="connsiteX249" fmla="*/ 739226 w 923925"/>
              <a:gd name="connsiteY249" fmla="*/ 555784 h 933450"/>
              <a:gd name="connsiteX250" fmla="*/ 743026 w 923925"/>
              <a:gd name="connsiteY250" fmla="*/ 551888 h 933450"/>
              <a:gd name="connsiteX251" fmla="*/ 747512 w 923925"/>
              <a:gd name="connsiteY251" fmla="*/ 547697 h 933450"/>
              <a:gd name="connsiteX252" fmla="*/ 752275 w 923925"/>
              <a:gd name="connsiteY252" fmla="*/ 543697 h 933450"/>
              <a:gd name="connsiteX253" fmla="*/ 757228 w 923925"/>
              <a:gd name="connsiteY253" fmla="*/ 540077 h 933450"/>
              <a:gd name="connsiteX254" fmla="*/ 758180 w 923925"/>
              <a:gd name="connsiteY254" fmla="*/ 539410 h 933450"/>
              <a:gd name="connsiteX255" fmla="*/ 763229 w 923925"/>
              <a:gd name="connsiteY255" fmla="*/ 536267 h 933450"/>
              <a:gd name="connsiteX256" fmla="*/ 769420 w 923925"/>
              <a:gd name="connsiteY256" fmla="*/ 532848 h 933450"/>
              <a:gd name="connsiteX257" fmla="*/ 773135 w 923925"/>
              <a:gd name="connsiteY257" fmla="*/ 530943 h 933450"/>
              <a:gd name="connsiteX258" fmla="*/ 773801 w 923925"/>
              <a:gd name="connsiteY258" fmla="*/ 530657 h 933450"/>
              <a:gd name="connsiteX259" fmla="*/ 777897 w 923925"/>
              <a:gd name="connsiteY259" fmla="*/ 528942 h 933450"/>
              <a:gd name="connsiteX260" fmla="*/ 792851 w 923925"/>
              <a:gd name="connsiteY260" fmla="*/ 524275 h 933450"/>
              <a:gd name="connsiteX261" fmla="*/ 793128 w 923925"/>
              <a:gd name="connsiteY261" fmla="*/ 524180 h 933450"/>
              <a:gd name="connsiteX262" fmla="*/ 793995 w 923925"/>
              <a:gd name="connsiteY262" fmla="*/ 523980 h 933450"/>
              <a:gd name="connsiteX263" fmla="*/ 797328 w 923925"/>
              <a:gd name="connsiteY263" fmla="*/ 523323 h 933450"/>
              <a:gd name="connsiteX264" fmla="*/ 800948 w 923925"/>
              <a:gd name="connsiteY264" fmla="*/ 522742 h 933450"/>
              <a:gd name="connsiteX265" fmla="*/ 805996 w 923925"/>
              <a:gd name="connsiteY265" fmla="*/ 522075 h 933450"/>
              <a:gd name="connsiteX266" fmla="*/ 810282 w 923925"/>
              <a:gd name="connsiteY266" fmla="*/ 521694 h 933450"/>
              <a:gd name="connsiteX267" fmla="*/ 816769 w 923925"/>
              <a:gd name="connsiteY267" fmla="*/ 521494 h 933450"/>
              <a:gd name="connsiteX268" fmla="*/ 921544 w 923925"/>
              <a:gd name="connsiteY268" fmla="*/ 626269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923925" h="933450">
                <a:moveTo>
                  <a:pt x="921544" y="626269"/>
                </a:moveTo>
                <a:cubicBezTo>
                  <a:pt x="921544" y="684181"/>
                  <a:pt x="874681" y="731044"/>
                  <a:pt x="816769" y="731044"/>
                </a:cubicBezTo>
                <a:cubicBezTo>
                  <a:pt x="758952" y="731044"/>
                  <a:pt x="711994" y="684181"/>
                  <a:pt x="711994" y="626269"/>
                </a:cubicBezTo>
                <a:cubicBezTo>
                  <a:pt x="711994" y="624078"/>
                  <a:pt x="712089" y="621887"/>
                  <a:pt x="712184" y="619792"/>
                </a:cubicBezTo>
                <a:lnTo>
                  <a:pt x="712184" y="619697"/>
                </a:lnTo>
                <a:cubicBezTo>
                  <a:pt x="712289" y="618363"/>
                  <a:pt x="712384" y="616934"/>
                  <a:pt x="712565" y="615515"/>
                </a:cubicBezTo>
                <a:cubicBezTo>
                  <a:pt x="712670" y="614372"/>
                  <a:pt x="712851" y="613229"/>
                  <a:pt x="713051" y="612086"/>
                </a:cubicBezTo>
                <a:cubicBezTo>
                  <a:pt x="713242" y="610181"/>
                  <a:pt x="713527" y="608371"/>
                  <a:pt x="713908" y="606466"/>
                </a:cubicBezTo>
                <a:cubicBezTo>
                  <a:pt x="714289" y="604466"/>
                  <a:pt x="714766" y="602561"/>
                  <a:pt x="715242" y="600561"/>
                </a:cubicBezTo>
                <a:lnTo>
                  <a:pt x="567604" y="532648"/>
                </a:lnTo>
                <a:cubicBezTo>
                  <a:pt x="566652" y="534172"/>
                  <a:pt x="565604" y="535696"/>
                  <a:pt x="564461" y="537124"/>
                </a:cubicBezTo>
                <a:cubicBezTo>
                  <a:pt x="561804" y="540849"/>
                  <a:pt x="558841" y="544468"/>
                  <a:pt x="555793" y="547792"/>
                </a:cubicBezTo>
                <a:cubicBezTo>
                  <a:pt x="554555" y="549221"/>
                  <a:pt x="553222" y="550555"/>
                  <a:pt x="551898" y="551898"/>
                </a:cubicBezTo>
                <a:cubicBezTo>
                  <a:pt x="549412" y="554374"/>
                  <a:pt x="546935" y="556660"/>
                  <a:pt x="544268" y="558937"/>
                </a:cubicBezTo>
                <a:cubicBezTo>
                  <a:pt x="542373" y="560461"/>
                  <a:pt x="540468" y="562080"/>
                  <a:pt x="538467" y="563509"/>
                </a:cubicBezTo>
                <a:cubicBezTo>
                  <a:pt x="537505" y="564271"/>
                  <a:pt x="536562" y="564928"/>
                  <a:pt x="535610" y="565604"/>
                </a:cubicBezTo>
                <a:cubicBezTo>
                  <a:pt x="534648" y="566271"/>
                  <a:pt x="533600" y="566938"/>
                  <a:pt x="532648" y="567604"/>
                </a:cubicBezTo>
                <a:cubicBezTo>
                  <a:pt x="529790" y="569509"/>
                  <a:pt x="526837" y="571329"/>
                  <a:pt x="523789" y="573034"/>
                </a:cubicBezTo>
                <a:cubicBezTo>
                  <a:pt x="523589" y="573129"/>
                  <a:pt x="523504" y="573129"/>
                  <a:pt x="523408" y="573224"/>
                </a:cubicBezTo>
                <a:cubicBezTo>
                  <a:pt x="520551" y="574748"/>
                  <a:pt x="517598" y="576186"/>
                  <a:pt x="514645" y="577510"/>
                </a:cubicBezTo>
                <a:cubicBezTo>
                  <a:pt x="512740" y="578272"/>
                  <a:pt x="510921" y="579034"/>
                  <a:pt x="509026" y="579796"/>
                </a:cubicBezTo>
                <a:cubicBezTo>
                  <a:pt x="507206" y="580549"/>
                  <a:pt x="505301" y="581120"/>
                  <a:pt x="503396" y="581787"/>
                </a:cubicBezTo>
                <a:cubicBezTo>
                  <a:pt x="501682" y="582359"/>
                  <a:pt x="499882" y="582930"/>
                  <a:pt x="498062" y="583406"/>
                </a:cubicBezTo>
                <a:cubicBezTo>
                  <a:pt x="496729" y="583787"/>
                  <a:pt x="495395" y="584168"/>
                  <a:pt x="493967" y="584549"/>
                </a:cubicBezTo>
                <a:cubicBezTo>
                  <a:pt x="495300" y="584263"/>
                  <a:pt x="496729" y="583883"/>
                  <a:pt x="498062" y="583502"/>
                </a:cubicBezTo>
                <a:lnTo>
                  <a:pt x="521970" y="779345"/>
                </a:lnTo>
                <a:lnTo>
                  <a:pt x="524256" y="779621"/>
                </a:lnTo>
                <a:cubicBezTo>
                  <a:pt x="525018" y="779821"/>
                  <a:pt x="525875" y="779907"/>
                  <a:pt x="526637" y="780107"/>
                </a:cubicBezTo>
                <a:cubicBezTo>
                  <a:pt x="527399" y="780202"/>
                  <a:pt x="528066" y="780383"/>
                  <a:pt x="528819" y="780583"/>
                </a:cubicBezTo>
                <a:cubicBezTo>
                  <a:pt x="530828" y="780964"/>
                  <a:pt x="532724" y="781536"/>
                  <a:pt x="534629" y="782107"/>
                </a:cubicBezTo>
                <a:cubicBezTo>
                  <a:pt x="537010" y="782869"/>
                  <a:pt x="539391" y="783727"/>
                  <a:pt x="541677" y="784679"/>
                </a:cubicBezTo>
                <a:cubicBezTo>
                  <a:pt x="543201" y="785346"/>
                  <a:pt x="544630" y="786013"/>
                  <a:pt x="546059" y="786775"/>
                </a:cubicBezTo>
                <a:cubicBezTo>
                  <a:pt x="547678" y="787537"/>
                  <a:pt x="549202" y="788394"/>
                  <a:pt x="550726" y="789356"/>
                </a:cubicBezTo>
                <a:cubicBezTo>
                  <a:pt x="551107" y="789451"/>
                  <a:pt x="551488" y="789737"/>
                  <a:pt x="551869" y="789927"/>
                </a:cubicBezTo>
                <a:cubicBezTo>
                  <a:pt x="552822" y="790508"/>
                  <a:pt x="553669" y="791070"/>
                  <a:pt x="554527" y="791737"/>
                </a:cubicBezTo>
                <a:cubicBezTo>
                  <a:pt x="556050" y="792785"/>
                  <a:pt x="557575" y="793833"/>
                  <a:pt x="559013" y="794976"/>
                </a:cubicBezTo>
                <a:cubicBezTo>
                  <a:pt x="560432" y="796023"/>
                  <a:pt x="561870" y="797262"/>
                  <a:pt x="563194" y="798500"/>
                </a:cubicBezTo>
                <a:cubicBezTo>
                  <a:pt x="563956" y="799167"/>
                  <a:pt x="564718" y="799833"/>
                  <a:pt x="565385" y="800500"/>
                </a:cubicBezTo>
                <a:cubicBezTo>
                  <a:pt x="566337" y="801548"/>
                  <a:pt x="567385" y="802596"/>
                  <a:pt x="568338" y="803643"/>
                </a:cubicBezTo>
                <a:cubicBezTo>
                  <a:pt x="569100" y="804501"/>
                  <a:pt x="569766" y="805263"/>
                  <a:pt x="570433" y="806120"/>
                </a:cubicBezTo>
                <a:cubicBezTo>
                  <a:pt x="570538" y="806215"/>
                  <a:pt x="570633" y="806320"/>
                  <a:pt x="570719" y="806406"/>
                </a:cubicBezTo>
                <a:cubicBezTo>
                  <a:pt x="571576" y="807549"/>
                  <a:pt x="572433" y="808587"/>
                  <a:pt x="573300" y="809739"/>
                </a:cubicBezTo>
                <a:cubicBezTo>
                  <a:pt x="574253" y="811082"/>
                  <a:pt x="575100" y="812321"/>
                  <a:pt x="575958" y="813645"/>
                </a:cubicBezTo>
                <a:cubicBezTo>
                  <a:pt x="576625" y="814597"/>
                  <a:pt x="577301" y="815645"/>
                  <a:pt x="577863" y="816693"/>
                </a:cubicBezTo>
                <a:cubicBezTo>
                  <a:pt x="578815" y="818312"/>
                  <a:pt x="579768" y="820026"/>
                  <a:pt x="580625" y="821836"/>
                </a:cubicBezTo>
                <a:cubicBezTo>
                  <a:pt x="581482" y="823636"/>
                  <a:pt x="582339" y="825551"/>
                  <a:pt x="583006" y="827456"/>
                </a:cubicBezTo>
                <a:cubicBezTo>
                  <a:pt x="583863" y="829551"/>
                  <a:pt x="584625" y="831742"/>
                  <a:pt x="585197" y="834019"/>
                </a:cubicBezTo>
                <a:cubicBezTo>
                  <a:pt x="585854" y="836209"/>
                  <a:pt x="586435" y="838400"/>
                  <a:pt x="586816" y="840781"/>
                </a:cubicBezTo>
                <a:cubicBezTo>
                  <a:pt x="587007" y="841924"/>
                  <a:pt x="587197" y="843067"/>
                  <a:pt x="587388" y="844210"/>
                </a:cubicBezTo>
                <a:cubicBezTo>
                  <a:pt x="587588" y="845353"/>
                  <a:pt x="587673" y="846496"/>
                  <a:pt x="587769" y="847735"/>
                </a:cubicBezTo>
                <a:cubicBezTo>
                  <a:pt x="588074" y="850106"/>
                  <a:pt x="588169" y="852488"/>
                  <a:pt x="588169" y="854869"/>
                </a:cubicBezTo>
                <a:cubicBezTo>
                  <a:pt x="588169" y="896969"/>
                  <a:pt x="554069" y="931069"/>
                  <a:pt x="511969" y="931069"/>
                </a:cubicBezTo>
                <a:cubicBezTo>
                  <a:pt x="469868" y="931069"/>
                  <a:pt x="435769" y="896969"/>
                  <a:pt x="435769" y="854869"/>
                </a:cubicBezTo>
                <a:cubicBezTo>
                  <a:pt x="435769" y="854107"/>
                  <a:pt x="435769" y="853345"/>
                  <a:pt x="435864" y="852583"/>
                </a:cubicBezTo>
                <a:lnTo>
                  <a:pt x="435864" y="851916"/>
                </a:lnTo>
                <a:cubicBezTo>
                  <a:pt x="435864" y="851335"/>
                  <a:pt x="435864" y="850868"/>
                  <a:pt x="435959" y="850287"/>
                </a:cubicBezTo>
                <a:cubicBezTo>
                  <a:pt x="435959" y="849430"/>
                  <a:pt x="436055" y="848668"/>
                  <a:pt x="436055" y="847811"/>
                </a:cubicBezTo>
                <a:cubicBezTo>
                  <a:pt x="436150" y="847535"/>
                  <a:pt x="436150" y="847335"/>
                  <a:pt x="436150" y="847049"/>
                </a:cubicBezTo>
                <a:cubicBezTo>
                  <a:pt x="436245" y="846392"/>
                  <a:pt x="436340" y="845715"/>
                  <a:pt x="436436" y="844953"/>
                </a:cubicBezTo>
                <a:cubicBezTo>
                  <a:pt x="436531" y="844287"/>
                  <a:pt x="436531" y="843620"/>
                  <a:pt x="436721" y="842953"/>
                </a:cubicBezTo>
                <a:cubicBezTo>
                  <a:pt x="436912" y="841429"/>
                  <a:pt x="437198" y="839810"/>
                  <a:pt x="437579" y="838286"/>
                </a:cubicBezTo>
                <a:cubicBezTo>
                  <a:pt x="438055" y="836286"/>
                  <a:pt x="438531" y="834190"/>
                  <a:pt x="439198" y="832190"/>
                </a:cubicBezTo>
                <a:cubicBezTo>
                  <a:pt x="439579" y="830951"/>
                  <a:pt x="439960" y="829809"/>
                  <a:pt x="440436" y="828666"/>
                </a:cubicBezTo>
                <a:cubicBezTo>
                  <a:pt x="441103" y="826856"/>
                  <a:pt x="441770" y="825141"/>
                  <a:pt x="442532" y="823522"/>
                </a:cubicBezTo>
                <a:cubicBezTo>
                  <a:pt x="443294" y="821807"/>
                  <a:pt x="444151" y="820188"/>
                  <a:pt x="445008" y="818569"/>
                </a:cubicBezTo>
                <a:cubicBezTo>
                  <a:pt x="445580" y="817426"/>
                  <a:pt x="446151" y="816378"/>
                  <a:pt x="446818" y="815321"/>
                </a:cubicBezTo>
                <a:cubicBezTo>
                  <a:pt x="447389" y="814283"/>
                  <a:pt x="448056" y="813225"/>
                  <a:pt x="448818" y="812282"/>
                </a:cubicBezTo>
                <a:cubicBezTo>
                  <a:pt x="449390" y="811320"/>
                  <a:pt x="450056" y="810378"/>
                  <a:pt x="450723" y="809425"/>
                </a:cubicBezTo>
                <a:cubicBezTo>
                  <a:pt x="450818" y="809320"/>
                  <a:pt x="450914" y="809139"/>
                  <a:pt x="451104" y="809044"/>
                </a:cubicBezTo>
                <a:cubicBezTo>
                  <a:pt x="451771" y="808177"/>
                  <a:pt x="452438" y="807234"/>
                  <a:pt x="453200" y="806377"/>
                </a:cubicBezTo>
                <a:cubicBezTo>
                  <a:pt x="454343" y="804948"/>
                  <a:pt x="455581" y="803615"/>
                  <a:pt x="456819" y="802281"/>
                </a:cubicBezTo>
                <a:cubicBezTo>
                  <a:pt x="457676" y="801414"/>
                  <a:pt x="458438" y="800557"/>
                  <a:pt x="459391" y="799700"/>
                </a:cubicBezTo>
                <a:cubicBezTo>
                  <a:pt x="460724" y="798462"/>
                  <a:pt x="462058" y="797223"/>
                  <a:pt x="463487" y="796081"/>
                </a:cubicBezTo>
                <a:cubicBezTo>
                  <a:pt x="464249" y="795414"/>
                  <a:pt x="465011" y="794842"/>
                  <a:pt x="465773" y="794271"/>
                </a:cubicBezTo>
                <a:cubicBezTo>
                  <a:pt x="467773" y="792756"/>
                  <a:pt x="469964" y="791232"/>
                  <a:pt x="472154" y="789889"/>
                </a:cubicBezTo>
                <a:cubicBezTo>
                  <a:pt x="474345" y="788556"/>
                  <a:pt x="476536" y="787317"/>
                  <a:pt x="478917" y="786175"/>
                </a:cubicBezTo>
                <a:cubicBezTo>
                  <a:pt x="480632" y="785412"/>
                  <a:pt x="482336" y="784650"/>
                  <a:pt x="484061" y="783984"/>
                </a:cubicBezTo>
                <a:lnTo>
                  <a:pt x="460153" y="588074"/>
                </a:lnTo>
                <a:cubicBezTo>
                  <a:pt x="459296" y="588074"/>
                  <a:pt x="458534" y="587978"/>
                  <a:pt x="457676" y="587978"/>
                </a:cubicBezTo>
                <a:cubicBezTo>
                  <a:pt x="455676" y="587874"/>
                  <a:pt x="453676" y="587693"/>
                  <a:pt x="451675" y="587493"/>
                </a:cubicBezTo>
                <a:cubicBezTo>
                  <a:pt x="449866" y="587302"/>
                  <a:pt x="448151" y="587112"/>
                  <a:pt x="446342" y="586835"/>
                </a:cubicBezTo>
                <a:cubicBezTo>
                  <a:pt x="444913" y="586635"/>
                  <a:pt x="443484" y="586454"/>
                  <a:pt x="442055" y="586169"/>
                </a:cubicBezTo>
                <a:cubicBezTo>
                  <a:pt x="440626" y="585883"/>
                  <a:pt x="439198" y="585597"/>
                  <a:pt x="437769" y="585311"/>
                </a:cubicBezTo>
                <a:cubicBezTo>
                  <a:pt x="433197" y="584263"/>
                  <a:pt x="428625" y="583025"/>
                  <a:pt x="424244" y="581501"/>
                </a:cubicBezTo>
                <a:cubicBezTo>
                  <a:pt x="423958" y="581406"/>
                  <a:pt x="423767" y="581311"/>
                  <a:pt x="423482" y="581215"/>
                </a:cubicBezTo>
                <a:cubicBezTo>
                  <a:pt x="422243" y="580844"/>
                  <a:pt x="420910" y="580358"/>
                  <a:pt x="419672" y="579796"/>
                </a:cubicBezTo>
                <a:cubicBezTo>
                  <a:pt x="417862" y="579130"/>
                  <a:pt x="416052" y="578368"/>
                  <a:pt x="414338" y="577606"/>
                </a:cubicBezTo>
                <a:cubicBezTo>
                  <a:pt x="412528" y="576844"/>
                  <a:pt x="410813" y="575986"/>
                  <a:pt x="409099" y="575129"/>
                </a:cubicBezTo>
                <a:cubicBezTo>
                  <a:pt x="407384" y="574272"/>
                  <a:pt x="405670" y="573415"/>
                  <a:pt x="404050" y="572462"/>
                </a:cubicBezTo>
                <a:cubicBezTo>
                  <a:pt x="402717" y="571700"/>
                  <a:pt x="401384" y="570948"/>
                  <a:pt x="400145" y="570186"/>
                </a:cubicBezTo>
                <a:cubicBezTo>
                  <a:pt x="399098" y="569605"/>
                  <a:pt x="397955" y="568843"/>
                  <a:pt x="396907" y="568185"/>
                </a:cubicBezTo>
                <a:cubicBezTo>
                  <a:pt x="396812" y="568185"/>
                  <a:pt x="396812" y="568081"/>
                  <a:pt x="396716" y="567985"/>
                </a:cubicBezTo>
                <a:cubicBezTo>
                  <a:pt x="395764" y="567414"/>
                  <a:pt x="394907" y="566842"/>
                  <a:pt x="394049" y="566271"/>
                </a:cubicBezTo>
                <a:cubicBezTo>
                  <a:pt x="393192" y="565690"/>
                  <a:pt x="392335" y="565128"/>
                  <a:pt x="391573" y="564461"/>
                </a:cubicBezTo>
                <a:cubicBezTo>
                  <a:pt x="390239" y="563509"/>
                  <a:pt x="388906" y="562556"/>
                  <a:pt x="387668" y="561508"/>
                </a:cubicBezTo>
                <a:cubicBezTo>
                  <a:pt x="386429" y="560546"/>
                  <a:pt x="385096" y="559508"/>
                  <a:pt x="383953" y="558460"/>
                </a:cubicBezTo>
                <a:cubicBezTo>
                  <a:pt x="381476" y="556365"/>
                  <a:pt x="379095" y="554174"/>
                  <a:pt x="376809" y="551898"/>
                </a:cubicBezTo>
                <a:lnTo>
                  <a:pt x="206407" y="676180"/>
                </a:lnTo>
                <a:cubicBezTo>
                  <a:pt x="212979" y="689896"/>
                  <a:pt x="216694" y="705231"/>
                  <a:pt x="216694" y="721519"/>
                </a:cubicBezTo>
                <a:cubicBezTo>
                  <a:pt x="216694" y="779431"/>
                  <a:pt x="169831" y="826294"/>
                  <a:pt x="111919" y="826294"/>
                </a:cubicBezTo>
                <a:cubicBezTo>
                  <a:pt x="54102" y="826294"/>
                  <a:pt x="7144" y="779431"/>
                  <a:pt x="7144" y="721519"/>
                </a:cubicBezTo>
                <a:cubicBezTo>
                  <a:pt x="7144" y="663607"/>
                  <a:pt x="54102" y="616744"/>
                  <a:pt x="111919" y="616744"/>
                </a:cubicBezTo>
                <a:cubicBezTo>
                  <a:pt x="139732" y="616744"/>
                  <a:pt x="165068" y="627602"/>
                  <a:pt x="183833" y="645414"/>
                </a:cubicBezTo>
                <a:lnTo>
                  <a:pt x="354235" y="521018"/>
                </a:lnTo>
                <a:cubicBezTo>
                  <a:pt x="354235" y="520922"/>
                  <a:pt x="354140" y="520922"/>
                  <a:pt x="354140" y="520817"/>
                </a:cubicBezTo>
                <a:lnTo>
                  <a:pt x="354140" y="520722"/>
                </a:lnTo>
                <a:cubicBezTo>
                  <a:pt x="353378" y="519294"/>
                  <a:pt x="352616" y="517865"/>
                  <a:pt x="351949" y="516341"/>
                </a:cubicBezTo>
                <a:cubicBezTo>
                  <a:pt x="351854" y="516150"/>
                  <a:pt x="351663" y="515864"/>
                  <a:pt x="351568" y="515579"/>
                </a:cubicBezTo>
                <a:cubicBezTo>
                  <a:pt x="351473" y="515293"/>
                  <a:pt x="351377" y="515102"/>
                  <a:pt x="351282" y="514817"/>
                </a:cubicBezTo>
                <a:cubicBezTo>
                  <a:pt x="350139" y="512435"/>
                  <a:pt x="349187" y="509959"/>
                  <a:pt x="348234" y="507387"/>
                </a:cubicBezTo>
                <a:cubicBezTo>
                  <a:pt x="348139" y="507111"/>
                  <a:pt x="348044" y="506816"/>
                  <a:pt x="347948" y="506530"/>
                </a:cubicBezTo>
                <a:cubicBezTo>
                  <a:pt x="347282" y="504730"/>
                  <a:pt x="346710" y="503006"/>
                  <a:pt x="346139" y="501196"/>
                </a:cubicBezTo>
                <a:cubicBezTo>
                  <a:pt x="345853" y="500434"/>
                  <a:pt x="345662" y="499767"/>
                  <a:pt x="345472" y="499005"/>
                </a:cubicBezTo>
                <a:cubicBezTo>
                  <a:pt x="345376" y="498624"/>
                  <a:pt x="345281" y="498243"/>
                  <a:pt x="345186" y="497862"/>
                </a:cubicBezTo>
                <a:cubicBezTo>
                  <a:pt x="344805" y="496624"/>
                  <a:pt x="344424" y="495290"/>
                  <a:pt x="344138" y="493967"/>
                </a:cubicBezTo>
                <a:cubicBezTo>
                  <a:pt x="343567" y="491776"/>
                  <a:pt x="343091" y="489585"/>
                  <a:pt x="342710" y="487394"/>
                </a:cubicBezTo>
                <a:cubicBezTo>
                  <a:pt x="342519" y="486823"/>
                  <a:pt x="342424" y="486251"/>
                  <a:pt x="342329" y="485594"/>
                </a:cubicBezTo>
                <a:cubicBezTo>
                  <a:pt x="342329" y="485394"/>
                  <a:pt x="342233" y="485108"/>
                  <a:pt x="342233" y="484927"/>
                </a:cubicBezTo>
                <a:cubicBezTo>
                  <a:pt x="341948" y="483213"/>
                  <a:pt x="341757" y="481584"/>
                  <a:pt x="341567" y="479784"/>
                </a:cubicBezTo>
                <a:cubicBezTo>
                  <a:pt x="341281" y="478355"/>
                  <a:pt x="341186" y="476926"/>
                  <a:pt x="341090" y="475498"/>
                </a:cubicBezTo>
                <a:cubicBezTo>
                  <a:pt x="340900" y="473878"/>
                  <a:pt x="340805" y="472354"/>
                  <a:pt x="340709" y="470735"/>
                </a:cubicBezTo>
                <a:cubicBezTo>
                  <a:pt x="340614" y="468630"/>
                  <a:pt x="340519" y="466439"/>
                  <a:pt x="340519" y="464344"/>
                </a:cubicBezTo>
                <a:cubicBezTo>
                  <a:pt x="340519" y="462248"/>
                  <a:pt x="340614" y="460058"/>
                  <a:pt x="340709" y="457962"/>
                </a:cubicBezTo>
                <a:cubicBezTo>
                  <a:pt x="340805" y="455962"/>
                  <a:pt x="340900" y="453962"/>
                  <a:pt x="341186" y="451961"/>
                </a:cubicBezTo>
                <a:cubicBezTo>
                  <a:pt x="341376" y="449390"/>
                  <a:pt x="341757" y="446913"/>
                  <a:pt x="342138" y="444341"/>
                </a:cubicBezTo>
                <a:cubicBezTo>
                  <a:pt x="342710" y="441103"/>
                  <a:pt x="343281" y="437864"/>
                  <a:pt x="344138" y="434721"/>
                </a:cubicBezTo>
                <a:cubicBezTo>
                  <a:pt x="344329" y="433769"/>
                  <a:pt x="344615" y="432816"/>
                  <a:pt x="344900" y="431864"/>
                </a:cubicBezTo>
                <a:cubicBezTo>
                  <a:pt x="345186" y="430435"/>
                  <a:pt x="345662" y="429006"/>
                  <a:pt x="346139" y="427482"/>
                </a:cubicBezTo>
                <a:cubicBezTo>
                  <a:pt x="346615" y="425768"/>
                  <a:pt x="347186" y="424148"/>
                  <a:pt x="347853" y="422434"/>
                </a:cubicBezTo>
                <a:cubicBezTo>
                  <a:pt x="348615" y="420243"/>
                  <a:pt x="349377" y="418052"/>
                  <a:pt x="350330" y="415957"/>
                </a:cubicBezTo>
                <a:lnTo>
                  <a:pt x="164497" y="300419"/>
                </a:lnTo>
                <a:cubicBezTo>
                  <a:pt x="162592" y="302228"/>
                  <a:pt x="160687" y="303943"/>
                  <a:pt x="158591" y="305467"/>
                </a:cubicBezTo>
                <a:cubicBezTo>
                  <a:pt x="157258" y="306515"/>
                  <a:pt x="155924" y="307467"/>
                  <a:pt x="154496" y="308420"/>
                </a:cubicBezTo>
                <a:cubicBezTo>
                  <a:pt x="154115" y="308705"/>
                  <a:pt x="153638" y="309086"/>
                  <a:pt x="153162" y="309277"/>
                </a:cubicBezTo>
                <a:cubicBezTo>
                  <a:pt x="151543" y="310420"/>
                  <a:pt x="149924" y="311372"/>
                  <a:pt x="148209" y="312230"/>
                </a:cubicBezTo>
                <a:cubicBezTo>
                  <a:pt x="147733" y="312515"/>
                  <a:pt x="147352" y="312801"/>
                  <a:pt x="146876" y="312896"/>
                </a:cubicBezTo>
                <a:cubicBezTo>
                  <a:pt x="145161" y="313849"/>
                  <a:pt x="143447" y="314706"/>
                  <a:pt x="141637" y="315468"/>
                </a:cubicBezTo>
                <a:cubicBezTo>
                  <a:pt x="139160" y="316516"/>
                  <a:pt x="136589" y="317468"/>
                  <a:pt x="133922" y="318230"/>
                </a:cubicBezTo>
                <a:cubicBezTo>
                  <a:pt x="131731" y="318897"/>
                  <a:pt x="129540" y="319469"/>
                  <a:pt x="127254" y="319945"/>
                </a:cubicBezTo>
                <a:cubicBezTo>
                  <a:pt x="127064" y="319945"/>
                  <a:pt x="126778" y="320040"/>
                  <a:pt x="126492" y="320040"/>
                </a:cubicBezTo>
                <a:cubicBezTo>
                  <a:pt x="124301" y="320516"/>
                  <a:pt x="122015" y="320802"/>
                  <a:pt x="119729" y="321088"/>
                </a:cubicBezTo>
                <a:lnTo>
                  <a:pt x="119444" y="321088"/>
                </a:lnTo>
                <a:cubicBezTo>
                  <a:pt x="116967" y="321374"/>
                  <a:pt x="114491" y="321469"/>
                  <a:pt x="111919" y="321469"/>
                </a:cubicBezTo>
                <a:cubicBezTo>
                  <a:pt x="69818" y="321469"/>
                  <a:pt x="35719" y="287369"/>
                  <a:pt x="35719" y="245269"/>
                </a:cubicBezTo>
                <a:cubicBezTo>
                  <a:pt x="35719" y="203168"/>
                  <a:pt x="69818" y="169069"/>
                  <a:pt x="111919" y="169069"/>
                </a:cubicBezTo>
                <a:cubicBezTo>
                  <a:pt x="154019" y="169069"/>
                  <a:pt x="188119" y="203168"/>
                  <a:pt x="188119" y="245269"/>
                </a:cubicBezTo>
                <a:cubicBezTo>
                  <a:pt x="188119" y="249269"/>
                  <a:pt x="187833" y="253079"/>
                  <a:pt x="187262" y="256889"/>
                </a:cubicBezTo>
                <a:cubicBezTo>
                  <a:pt x="186976" y="258794"/>
                  <a:pt x="186595" y="260699"/>
                  <a:pt x="186119" y="262604"/>
                </a:cubicBezTo>
                <a:cubicBezTo>
                  <a:pt x="185833" y="264033"/>
                  <a:pt x="185452" y="265557"/>
                  <a:pt x="184976" y="266986"/>
                </a:cubicBezTo>
                <a:cubicBezTo>
                  <a:pt x="184880" y="267367"/>
                  <a:pt x="184785" y="267653"/>
                  <a:pt x="184690" y="268034"/>
                </a:cubicBezTo>
                <a:lnTo>
                  <a:pt x="370523" y="383572"/>
                </a:lnTo>
                <a:cubicBezTo>
                  <a:pt x="370618" y="383381"/>
                  <a:pt x="370808" y="383286"/>
                  <a:pt x="370999" y="383096"/>
                </a:cubicBezTo>
                <a:cubicBezTo>
                  <a:pt x="372809" y="380905"/>
                  <a:pt x="374809" y="378809"/>
                  <a:pt x="376809" y="376809"/>
                </a:cubicBezTo>
                <a:cubicBezTo>
                  <a:pt x="377095" y="376523"/>
                  <a:pt x="377285" y="376333"/>
                  <a:pt x="377571" y="376142"/>
                </a:cubicBezTo>
                <a:cubicBezTo>
                  <a:pt x="379762" y="373951"/>
                  <a:pt x="382048" y="371856"/>
                  <a:pt x="384429" y="369856"/>
                </a:cubicBezTo>
                <a:cubicBezTo>
                  <a:pt x="385286" y="369094"/>
                  <a:pt x="386048" y="368332"/>
                  <a:pt x="387001" y="367760"/>
                </a:cubicBezTo>
                <a:cubicBezTo>
                  <a:pt x="387096" y="367570"/>
                  <a:pt x="387287" y="367475"/>
                  <a:pt x="387382" y="367379"/>
                </a:cubicBezTo>
                <a:cubicBezTo>
                  <a:pt x="388334" y="366617"/>
                  <a:pt x="389287" y="365855"/>
                  <a:pt x="390239" y="365189"/>
                </a:cubicBezTo>
                <a:cubicBezTo>
                  <a:pt x="391859" y="363950"/>
                  <a:pt x="393573" y="362712"/>
                  <a:pt x="395288" y="361569"/>
                </a:cubicBezTo>
                <a:cubicBezTo>
                  <a:pt x="398526" y="359378"/>
                  <a:pt x="401860" y="357283"/>
                  <a:pt x="405289" y="355473"/>
                </a:cubicBezTo>
                <a:cubicBezTo>
                  <a:pt x="406622" y="354806"/>
                  <a:pt x="407956" y="354044"/>
                  <a:pt x="409385" y="353378"/>
                </a:cubicBezTo>
                <a:cubicBezTo>
                  <a:pt x="410051" y="353092"/>
                  <a:pt x="410813" y="352711"/>
                  <a:pt x="411575" y="352330"/>
                </a:cubicBezTo>
                <a:cubicBezTo>
                  <a:pt x="412242" y="351949"/>
                  <a:pt x="412909" y="351663"/>
                  <a:pt x="413671" y="351377"/>
                </a:cubicBezTo>
                <a:cubicBezTo>
                  <a:pt x="415004" y="350806"/>
                  <a:pt x="416338" y="350234"/>
                  <a:pt x="417671" y="349663"/>
                </a:cubicBezTo>
                <a:cubicBezTo>
                  <a:pt x="419005" y="349091"/>
                  <a:pt x="420338" y="348520"/>
                  <a:pt x="421767" y="348044"/>
                </a:cubicBezTo>
                <a:cubicBezTo>
                  <a:pt x="421958" y="347948"/>
                  <a:pt x="422148" y="347948"/>
                  <a:pt x="422339" y="347853"/>
                </a:cubicBezTo>
                <a:cubicBezTo>
                  <a:pt x="424053" y="347282"/>
                  <a:pt x="425672" y="346710"/>
                  <a:pt x="427387" y="346234"/>
                </a:cubicBezTo>
                <a:cubicBezTo>
                  <a:pt x="427387" y="346234"/>
                  <a:pt x="427482" y="346043"/>
                  <a:pt x="427577" y="346139"/>
                </a:cubicBezTo>
                <a:cubicBezTo>
                  <a:pt x="427768" y="346043"/>
                  <a:pt x="428054" y="345948"/>
                  <a:pt x="428244" y="345948"/>
                </a:cubicBezTo>
                <a:cubicBezTo>
                  <a:pt x="429292" y="345567"/>
                  <a:pt x="430244" y="345281"/>
                  <a:pt x="431292" y="344996"/>
                </a:cubicBezTo>
                <a:cubicBezTo>
                  <a:pt x="431673" y="344996"/>
                  <a:pt x="431959" y="344900"/>
                  <a:pt x="432245" y="344805"/>
                </a:cubicBezTo>
                <a:cubicBezTo>
                  <a:pt x="433102" y="344519"/>
                  <a:pt x="433864" y="344329"/>
                  <a:pt x="434626" y="344138"/>
                </a:cubicBezTo>
                <a:cubicBezTo>
                  <a:pt x="435388" y="343948"/>
                  <a:pt x="436150" y="343757"/>
                  <a:pt x="437007" y="343567"/>
                </a:cubicBezTo>
                <a:cubicBezTo>
                  <a:pt x="438912" y="343091"/>
                  <a:pt x="440912" y="342710"/>
                  <a:pt x="442817" y="342424"/>
                </a:cubicBezTo>
                <a:cubicBezTo>
                  <a:pt x="444246" y="342138"/>
                  <a:pt x="445770" y="341852"/>
                  <a:pt x="447199" y="341757"/>
                </a:cubicBezTo>
                <a:cubicBezTo>
                  <a:pt x="448723" y="341471"/>
                  <a:pt x="450151" y="341281"/>
                  <a:pt x="451675" y="341186"/>
                </a:cubicBezTo>
                <a:cubicBezTo>
                  <a:pt x="455867" y="340709"/>
                  <a:pt x="460058" y="340519"/>
                  <a:pt x="464344" y="340519"/>
                </a:cubicBezTo>
                <a:cubicBezTo>
                  <a:pt x="466439" y="340519"/>
                  <a:pt x="468630" y="340614"/>
                  <a:pt x="470725" y="340709"/>
                </a:cubicBezTo>
                <a:cubicBezTo>
                  <a:pt x="472821" y="340805"/>
                  <a:pt x="474917" y="340995"/>
                  <a:pt x="477012" y="341186"/>
                </a:cubicBezTo>
                <a:cubicBezTo>
                  <a:pt x="478812" y="341376"/>
                  <a:pt x="480536" y="341567"/>
                  <a:pt x="482346" y="341852"/>
                </a:cubicBezTo>
                <a:cubicBezTo>
                  <a:pt x="483584" y="342043"/>
                  <a:pt x="484727" y="342233"/>
                  <a:pt x="485966" y="342424"/>
                </a:cubicBezTo>
                <a:lnTo>
                  <a:pt x="539982" y="184499"/>
                </a:lnTo>
                <a:cubicBezTo>
                  <a:pt x="539601" y="184309"/>
                  <a:pt x="539220" y="184023"/>
                  <a:pt x="538839" y="183833"/>
                </a:cubicBezTo>
                <a:cubicBezTo>
                  <a:pt x="537115" y="182785"/>
                  <a:pt x="535410" y="181737"/>
                  <a:pt x="533876" y="180594"/>
                </a:cubicBezTo>
                <a:cubicBezTo>
                  <a:pt x="532924" y="180023"/>
                  <a:pt x="532076" y="179356"/>
                  <a:pt x="531209" y="178689"/>
                </a:cubicBezTo>
                <a:cubicBezTo>
                  <a:pt x="529695" y="177546"/>
                  <a:pt x="528171" y="176308"/>
                  <a:pt x="526647" y="175069"/>
                </a:cubicBezTo>
                <a:cubicBezTo>
                  <a:pt x="525790" y="174403"/>
                  <a:pt x="524932" y="173641"/>
                  <a:pt x="524170" y="172879"/>
                </a:cubicBezTo>
                <a:cubicBezTo>
                  <a:pt x="521884" y="170879"/>
                  <a:pt x="519684" y="168688"/>
                  <a:pt x="517684" y="166402"/>
                </a:cubicBezTo>
                <a:cubicBezTo>
                  <a:pt x="516826" y="165449"/>
                  <a:pt x="515969" y="164497"/>
                  <a:pt x="515026" y="163449"/>
                </a:cubicBezTo>
                <a:cubicBezTo>
                  <a:pt x="514741" y="163068"/>
                  <a:pt x="514445" y="162782"/>
                  <a:pt x="514264" y="162401"/>
                </a:cubicBezTo>
                <a:cubicBezTo>
                  <a:pt x="513407" y="161449"/>
                  <a:pt x="512645" y="160401"/>
                  <a:pt x="511883" y="159353"/>
                </a:cubicBezTo>
                <a:cubicBezTo>
                  <a:pt x="510073" y="156972"/>
                  <a:pt x="508359" y="154400"/>
                  <a:pt x="506740" y="151733"/>
                </a:cubicBezTo>
                <a:cubicBezTo>
                  <a:pt x="506073" y="150686"/>
                  <a:pt x="505501" y="149638"/>
                  <a:pt x="504835" y="148590"/>
                </a:cubicBezTo>
                <a:cubicBezTo>
                  <a:pt x="504644" y="148114"/>
                  <a:pt x="504358" y="147638"/>
                  <a:pt x="504073" y="147161"/>
                </a:cubicBezTo>
                <a:cubicBezTo>
                  <a:pt x="503501" y="146018"/>
                  <a:pt x="502930" y="144875"/>
                  <a:pt x="502358" y="143637"/>
                </a:cubicBezTo>
                <a:cubicBezTo>
                  <a:pt x="501015" y="140970"/>
                  <a:pt x="499777" y="138113"/>
                  <a:pt x="498834" y="135255"/>
                </a:cubicBezTo>
                <a:cubicBezTo>
                  <a:pt x="497691" y="132302"/>
                  <a:pt x="496738" y="129254"/>
                  <a:pt x="495976" y="126206"/>
                </a:cubicBezTo>
                <a:cubicBezTo>
                  <a:pt x="495214" y="123158"/>
                  <a:pt x="494548" y="120015"/>
                  <a:pt x="494071" y="116872"/>
                </a:cubicBezTo>
                <a:cubicBezTo>
                  <a:pt x="493871" y="115729"/>
                  <a:pt x="493690" y="114586"/>
                  <a:pt x="493595" y="113348"/>
                </a:cubicBezTo>
                <a:cubicBezTo>
                  <a:pt x="493309" y="111538"/>
                  <a:pt x="493214" y="109728"/>
                  <a:pt x="493109" y="107918"/>
                </a:cubicBezTo>
                <a:cubicBezTo>
                  <a:pt x="492919" y="106108"/>
                  <a:pt x="492919" y="104299"/>
                  <a:pt x="492919" y="102394"/>
                </a:cubicBezTo>
                <a:cubicBezTo>
                  <a:pt x="492919" y="49816"/>
                  <a:pt x="535591" y="7144"/>
                  <a:pt x="588169" y="7144"/>
                </a:cubicBezTo>
                <a:cubicBezTo>
                  <a:pt x="640842" y="7144"/>
                  <a:pt x="683419" y="49816"/>
                  <a:pt x="683419" y="102394"/>
                </a:cubicBezTo>
                <a:cubicBezTo>
                  <a:pt x="683419" y="154972"/>
                  <a:pt x="640842" y="197644"/>
                  <a:pt x="588169" y="197644"/>
                </a:cubicBezTo>
                <a:cubicBezTo>
                  <a:pt x="586073" y="197644"/>
                  <a:pt x="584073" y="197549"/>
                  <a:pt x="582073" y="197453"/>
                </a:cubicBezTo>
                <a:cubicBezTo>
                  <a:pt x="581968" y="197453"/>
                  <a:pt x="581968" y="197453"/>
                  <a:pt x="581968" y="197453"/>
                </a:cubicBezTo>
                <a:lnTo>
                  <a:pt x="581692" y="197453"/>
                </a:lnTo>
                <a:cubicBezTo>
                  <a:pt x="579787" y="197263"/>
                  <a:pt x="577882" y="197072"/>
                  <a:pt x="575967" y="196787"/>
                </a:cubicBezTo>
                <a:lnTo>
                  <a:pt x="521960" y="354711"/>
                </a:lnTo>
                <a:cubicBezTo>
                  <a:pt x="523008" y="355283"/>
                  <a:pt x="524056" y="355854"/>
                  <a:pt x="525104" y="356521"/>
                </a:cubicBezTo>
                <a:cubicBezTo>
                  <a:pt x="525390" y="356711"/>
                  <a:pt x="525685" y="356807"/>
                  <a:pt x="525961" y="356997"/>
                </a:cubicBezTo>
                <a:cubicBezTo>
                  <a:pt x="527771" y="357950"/>
                  <a:pt x="529580" y="359093"/>
                  <a:pt x="531305" y="360236"/>
                </a:cubicBezTo>
                <a:cubicBezTo>
                  <a:pt x="531495" y="360331"/>
                  <a:pt x="531686" y="360521"/>
                  <a:pt x="531876" y="360617"/>
                </a:cubicBezTo>
                <a:cubicBezTo>
                  <a:pt x="533019" y="361283"/>
                  <a:pt x="534067" y="361950"/>
                  <a:pt x="535115" y="362807"/>
                </a:cubicBezTo>
                <a:cubicBezTo>
                  <a:pt x="536353" y="363569"/>
                  <a:pt x="537601" y="364522"/>
                  <a:pt x="538839" y="365474"/>
                </a:cubicBezTo>
                <a:cubicBezTo>
                  <a:pt x="540258" y="366522"/>
                  <a:pt x="541696" y="367665"/>
                  <a:pt x="543116" y="368808"/>
                </a:cubicBezTo>
                <a:cubicBezTo>
                  <a:pt x="545402" y="370713"/>
                  <a:pt x="547602" y="372713"/>
                  <a:pt x="549783" y="374809"/>
                </a:cubicBezTo>
                <a:cubicBezTo>
                  <a:pt x="551212" y="376142"/>
                  <a:pt x="552640" y="377571"/>
                  <a:pt x="553974" y="379000"/>
                </a:cubicBezTo>
                <a:cubicBezTo>
                  <a:pt x="555974" y="381095"/>
                  <a:pt x="557975" y="383286"/>
                  <a:pt x="559880" y="385572"/>
                </a:cubicBezTo>
                <a:cubicBezTo>
                  <a:pt x="559975" y="385667"/>
                  <a:pt x="560070" y="385763"/>
                  <a:pt x="560156" y="385953"/>
                </a:cubicBezTo>
                <a:cubicBezTo>
                  <a:pt x="562061" y="388239"/>
                  <a:pt x="563880" y="390716"/>
                  <a:pt x="565680" y="393192"/>
                </a:cubicBezTo>
                <a:cubicBezTo>
                  <a:pt x="565680" y="393287"/>
                  <a:pt x="565785" y="393287"/>
                  <a:pt x="565785" y="393383"/>
                </a:cubicBezTo>
                <a:lnTo>
                  <a:pt x="565785" y="393478"/>
                </a:lnTo>
                <a:cubicBezTo>
                  <a:pt x="566918" y="395192"/>
                  <a:pt x="568062" y="396812"/>
                  <a:pt x="569119" y="398526"/>
                </a:cubicBezTo>
                <a:cubicBezTo>
                  <a:pt x="571024" y="401288"/>
                  <a:pt x="572643" y="404241"/>
                  <a:pt x="574262" y="407289"/>
                </a:cubicBezTo>
                <a:cubicBezTo>
                  <a:pt x="574262" y="407384"/>
                  <a:pt x="574358" y="407480"/>
                  <a:pt x="574453" y="407575"/>
                </a:cubicBezTo>
                <a:cubicBezTo>
                  <a:pt x="574653" y="407956"/>
                  <a:pt x="574834" y="408337"/>
                  <a:pt x="575034" y="408718"/>
                </a:cubicBezTo>
                <a:cubicBezTo>
                  <a:pt x="575891" y="410528"/>
                  <a:pt x="576748" y="412337"/>
                  <a:pt x="577606" y="414242"/>
                </a:cubicBezTo>
                <a:cubicBezTo>
                  <a:pt x="578749" y="416719"/>
                  <a:pt x="579711" y="419195"/>
                  <a:pt x="580654" y="421767"/>
                </a:cubicBezTo>
                <a:cubicBezTo>
                  <a:pt x="581320" y="423577"/>
                  <a:pt x="581987" y="425482"/>
                  <a:pt x="582559" y="427482"/>
                </a:cubicBezTo>
                <a:cubicBezTo>
                  <a:pt x="583130" y="429101"/>
                  <a:pt x="583597" y="430721"/>
                  <a:pt x="583978" y="432340"/>
                </a:cubicBezTo>
                <a:cubicBezTo>
                  <a:pt x="584559" y="434245"/>
                  <a:pt x="585026" y="436340"/>
                  <a:pt x="585407" y="438341"/>
                </a:cubicBezTo>
                <a:cubicBezTo>
                  <a:pt x="585607" y="439103"/>
                  <a:pt x="585788" y="439960"/>
                  <a:pt x="585883" y="440722"/>
                </a:cubicBezTo>
                <a:cubicBezTo>
                  <a:pt x="586264" y="442341"/>
                  <a:pt x="586464" y="443865"/>
                  <a:pt x="586740" y="445484"/>
                </a:cubicBezTo>
                <a:cubicBezTo>
                  <a:pt x="587121" y="447866"/>
                  <a:pt x="587407" y="450342"/>
                  <a:pt x="587607" y="452819"/>
                </a:cubicBezTo>
                <a:cubicBezTo>
                  <a:pt x="587797" y="454438"/>
                  <a:pt x="587883" y="455962"/>
                  <a:pt x="587988" y="457581"/>
                </a:cubicBezTo>
                <a:cubicBezTo>
                  <a:pt x="588074" y="459772"/>
                  <a:pt x="588169" y="462058"/>
                  <a:pt x="588169" y="464344"/>
                </a:cubicBezTo>
                <a:cubicBezTo>
                  <a:pt x="588169" y="466630"/>
                  <a:pt x="588074" y="468916"/>
                  <a:pt x="587978" y="471202"/>
                </a:cubicBezTo>
                <a:cubicBezTo>
                  <a:pt x="587874" y="472916"/>
                  <a:pt x="587778" y="474536"/>
                  <a:pt x="587597" y="476250"/>
                </a:cubicBezTo>
                <a:cubicBezTo>
                  <a:pt x="587493" y="476822"/>
                  <a:pt x="587493" y="477393"/>
                  <a:pt x="587397" y="477869"/>
                </a:cubicBezTo>
                <a:cubicBezTo>
                  <a:pt x="587207" y="479584"/>
                  <a:pt x="587016" y="481298"/>
                  <a:pt x="586730" y="483013"/>
                </a:cubicBezTo>
                <a:cubicBezTo>
                  <a:pt x="586730" y="483108"/>
                  <a:pt x="586730" y="483108"/>
                  <a:pt x="586730" y="483213"/>
                </a:cubicBezTo>
                <a:cubicBezTo>
                  <a:pt x="586349" y="485489"/>
                  <a:pt x="585968" y="487690"/>
                  <a:pt x="585492" y="489871"/>
                </a:cubicBezTo>
                <a:cubicBezTo>
                  <a:pt x="585302" y="491109"/>
                  <a:pt x="584921" y="492357"/>
                  <a:pt x="584635" y="493595"/>
                </a:cubicBezTo>
                <a:cubicBezTo>
                  <a:pt x="584349" y="494833"/>
                  <a:pt x="583968" y="495976"/>
                  <a:pt x="583682" y="497215"/>
                </a:cubicBezTo>
                <a:cubicBezTo>
                  <a:pt x="583682" y="497500"/>
                  <a:pt x="583578" y="497786"/>
                  <a:pt x="583483" y="498072"/>
                </a:cubicBezTo>
                <a:lnTo>
                  <a:pt x="731120" y="565985"/>
                </a:lnTo>
                <a:cubicBezTo>
                  <a:pt x="732263" y="564271"/>
                  <a:pt x="733501" y="562651"/>
                  <a:pt x="734844" y="561032"/>
                </a:cubicBezTo>
                <a:cubicBezTo>
                  <a:pt x="736082" y="559413"/>
                  <a:pt x="737416" y="557889"/>
                  <a:pt x="738740" y="556365"/>
                </a:cubicBezTo>
                <a:cubicBezTo>
                  <a:pt x="738940" y="556165"/>
                  <a:pt x="739121" y="555984"/>
                  <a:pt x="739226" y="555784"/>
                </a:cubicBezTo>
                <a:cubicBezTo>
                  <a:pt x="740464" y="554450"/>
                  <a:pt x="741702" y="553126"/>
                  <a:pt x="743026" y="551888"/>
                </a:cubicBezTo>
                <a:cubicBezTo>
                  <a:pt x="744455" y="550459"/>
                  <a:pt x="745989" y="549021"/>
                  <a:pt x="747512" y="547697"/>
                </a:cubicBezTo>
                <a:cubicBezTo>
                  <a:pt x="749027" y="546364"/>
                  <a:pt x="750646" y="545030"/>
                  <a:pt x="752275" y="543697"/>
                </a:cubicBezTo>
                <a:cubicBezTo>
                  <a:pt x="753894" y="542458"/>
                  <a:pt x="755514" y="541220"/>
                  <a:pt x="757228" y="540077"/>
                </a:cubicBezTo>
                <a:cubicBezTo>
                  <a:pt x="757514" y="539877"/>
                  <a:pt x="757895" y="539696"/>
                  <a:pt x="758180" y="539410"/>
                </a:cubicBezTo>
                <a:cubicBezTo>
                  <a:pt x="759800" y="538363"/>
                  <a:pt x="761524" y="537229"/>
                  <a:pt x="763229" y="536267"/>
                </a:cubicBezTo>
                <a:cubicBezTo>
                  <a:pt x="765229" y="535029"/>
                  <a:pt x="767229" y="533886"/>
                  <a:pt x="769420" y="532848"/>
                </a:cubicBezTo>
                <a:cubicBezTo>
                  <a:pt x="770658" y="532181"/>
                  <a:pt x="771897" y="531600"/>
                  <a:pt x="773135" y="530943"/>
                </a:cubicBezTo>
                <a:cubicBezTo>
                  <a:pt x="773335" y="530943"/>
                  <a:pt x="773516" y="530847"/>
                  <a:pt x="773801" y="530657"/>
                </a:cubicBezTo>
                <a:cubicBezTo>
                  <a:pt x="775135" y="530085"/>
                  <a:pt x="776459" y="529514"/>
                  <a:pt x="777897" y="528942"/>
                </a:cubicBezTo>
                <a:cubicBezTo>
                  <a:pt x="782660" y="527037"/>
                  <a:pt x="787708" y="525418"/>
                  <a:pt x="792851" y="524275"/>
                </a:cubicBezTo>
                <a:cubicBezTo>
                  <a:pt x="792947" y="524275"/>
                  <a:pt x="793042" y="524180"/>
                  <a:pt x="793128" y="524180"/>
                </a:cubicBezTo>
                <a:cubicBezTo>
                  <a:pt x="793413" y="524075"/>
                  <a:pt x="793709" y="524075"/>
                  <a:pt x="793995" y="523980"/>
                </a:cubicBezTo>
                <a:cubicBezTo>
                  <a:pt x="795137" y="523789"/>
                  <a:pt x="796176" y="523504"/>
                  <a:pt x="797328" y="523323"/>
                </a:cubicBezTo>
                <a:cubicBezTo>
                  <a:pt x="798566" y="523123"/>
                  <a:pt x="799710" y="522837"/>
                  <a:pt x="800948" y="522742"/>
                </a:cubicBezTo>
                <a:cubicBezTo>
                  <a:pt x="802662" y="522456"/>
                  <a:pt x="804377" y="522170"/>
                  <a:pt x="805996" y="522075"/>
                </a:cubicBezTo>
                <a:cubicBezTo>
                  <a:pt x="807415" y="521884"/>
                  <a:pt x="808853" y="521799"/>
                  <a:pt x="810282" y="521694"/>
                </a:cubicBezTo>
                <a:cubicBezTo>
                  <a:pt x="812387" y="521589"/>
                  <a:pt x="814578" y="521494"/>
                  <a:pt x="816769" y="521494"/>
                </a:cubicBezTo>
                <a:cubicBezTo>
                  <a:pt x="874681" y="521494"/>
                  <a:pt x="921544" y="568357"/>
                  <a:pt x="921544" y="626269"/>
                </a:cubicBezTo>
                <a:close/>
              </a:path>
            </a:pathLst>
          </a:custGeom>
          <a:solidFill>
            <a:srgbClr val="0078D7"/>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11" name="Graphic 11">
            <a:extLst>
              <a:ext uri="{FF2B5EF4-FFF2-40B4-BE49-F238E27FC236}">
                <a16:creationId xmlns:a16="http://schemas.microsoft.com/office/drawing/2014/main" id="{5877CAE6-F83B-4F4E-8DAE-0426639981DD}"/>
              </a:ext>
            </a:extLst>
          </p:cNvPr>
          <p:cNvSpPr/>
          <p:nvPr/>
        </p:nvSpPr>
        <p:spPr>
          <a:xfrm>
            <a:off x="736510" y="2340330"/>
            <a:ext cx="270555" cy="275858"/>
          </a:xfrm>
          <a:custGeom>
            <a:avLst/>
            <a:gdLst>
              <a:gd name="connsiteX0" fmla="*/ 205811 w 485775"/>
              <a:gd name="connsiteY0" fmla="*/ 53996 h 495300"/>
              <a:gd name="connsiteX1" fmla="*/ 168663 w 485775"/>
              <a:gd name="connsiteY1" fmla="*/ 20468 h 495300"/>
              <a:gd name="connsiteX2" fmla="*/ 378213 w 485775"/>
              <a:gd name="connsiteY2" fmla="*/ 45709 h 495300"/>
              <a:gd name="connsiteX3" fmla="*/ 268200 w 485775"/>
              <a:gd name="connsiteY3" fmla="*/ 63806 h 495300"/>
              <a:gd name="connsiteX4" fmla="*/ 207497 w 485775"/>
              <a:gd name="connsiteY4" fmla="*/ 52767 h 495300"/>
              <a:gd name="connsiteX5" fmla="*/ 205811 w 485775"/>
              <a:gd name="connsiteY5" fmla="*/ 53996 h 495300"/>
              <a:gd name="connsiteX6" fmla="*/ 144184 w 485775"/>
              <a:gd name="connsiteY6" fmla="*/ 225446 h 495300"/>
              <a:gd name="connsiteX7" fmla="*/ 249435 w 485775"/>
              <a:gd name="connsiteY7" fmla="*/ 294025 h 495300"/>
              <a:gd name="connsiteX8" fmla="*/ 336684 w 485775"/>
              <a:gd name="connsiteY8" fmla="*/ 313933 h 495300"/>
              <a:gd name="connsiteX9" fmla="*/ 349924 w 485775"/>
              <a:gd name="connsiteY9" fmla="*/ 290406 h 495300"/>
              <a:gd name="connsiteX10" fmla="*/ 250293 w 485775"/>
              <a:gd name="connsiteY10" fmla="*/ 129338 h 495300"/>
              <a:gd name="connsiteX11" fmla="*/ 199239 w 485775"/>
              <a:gd name="connsiteY11" fmla="*/ 118004 h 495300"/>
              <a:gd name="connsiteX12" fmla="*/ 173045 w 485775"/>
              <a:gd name="connsiteY12" fmla="*/ 138102 h 495300"/>
              <a:gd name="connsiteX13" fmla="*/ 138755 w 485775"/>
              <a:gd name="connsiteY13" fmla="*/ 174011 h 495300"/>
              <a:gd name="connsiteX14" fmla="*/ 144184 w 485775"/>
              <a:gd name="connsiteY14" fmla="*/ 225255 h 495300"/>
              <a:gd name="connsiteX15" fmla="*/ 144184 w 485775"/>
              <a:gd name="connsiteY15" fmla="*/ 225255 h 495300"/>
              <a:gd name="connsiteX16" fmla="*/ 402979 w 485775"/>
              <a:gd name="connsiteY16" fmla="*/ 64378 h 495300"/>
              <a:gd name="connsiteX17" fmla="*/ 275439 w 485775"/>
              <a:gd name="connsiteY17" fmla="*/ 81428 h 495300"/>
              <a:gd name="connsiteX18" fmla="*/ 265056 w 485775"/>
              <a:gd name="connsiteY18" fmla="*/ 118289 h 495300"/>
              <a:gd name="connsiteX19" fmla="*/ 365926 w 485775"/>
              <a:gd name="connsiteY19" fmla="*/ 280881 h 495300"/>
              <a:gd name="connsiteX20" fmla="*/ 365926 w 485775"/>
              <a:gd name="connsiteY20" fmla="*/ 280881 h 495300"/>
              <a:gd name="connsiteX21" fmla="*/ 379547 w 485775"/>
              <a:gd name="connsiteY21" fmla="*/ 278786 h 495300"/>
              <a:gd name="connsiteX22" fmla="*/ 408884 w 485775"/>
              <a:gd name="connsiteY22" fmla="*/ 290120 h 495300"/>
              <a:gd name="connsiteX23" fmla="*/ 408884 w 485775"/>
              <a:gd name="connsiteY23" fmla="*/ 290120 h 495300"/>
              <a:gd name="connsiteX24" fmla="*/ 488132 w 485775"/>
              <a:gd name="connsiteY24" fmla="*/ 249258 h 495300"/>
              <a:gd name="connsiteX25" fmla="*/ 488132 w 485775"/>
              <a:gd name="connsiteY25" fmla="*/ 248210 h 495300"/>
              <a:gd name="connsiteX26" fmla="*/ 403074 w 485775"/>
              <a:gd name="connsiteY26" fmla="*/ 63997 h 495300"/>
              <a:gd name="connsiteX27" fmla="*/ 349924 w 485775"/>
              <a:gd name="connsiteY27" fmla="*/ 355081 h 495300"/>
              <a:gd name="connsiteX28" fmla="*/ 248292 w 485775"/>
              <a:gd name="connsiteY28" fmla="*/ 488431 h 495300"/>
              <a:gd name="connsiteX29" fmla="*/ 391834 w 485775"/>
              <a:gd name="connsiteY29" fmla="*/ 440806 h 495300"/>
              <a:gd name="connsiteX30" fmla="*/ 376690 w 485775"/>
              <a:gd name="connsiteY30" fmla="*/ 366511 h 495300"/>
              <a:gd name="connsiteX31" fmla="*/ 350019 w 485775"/>
              <a:gd name="connsiteY31" fmla="*/ 354795 h 495300"/>
              <a:gd name="connsiteX32" fmla="*/ 342971 w 485775"/>
              <a:gd name="connsiteY32" fmla="*/ 339269 h 495300"/>
              <a:gd name="connsiteX33" fmla="*/ 342971 w 485775"/>
              <a:gd name="connsiteY33" fmla="*/ 339269 h 495300"/>
              <a:gd name="connsiteX34" fmla="*/ 338875 w 485775"/>
              <a:gd name="connsiteY34" fmla="*/ 332316 h 495300"/>
              <a:gd name="connsiteX35" fmla="*/ 243625 w 485775"/>
              <a:gd name="connsiteY35" fmla="*/ 310885 h 495300"/>
              <a:gd name="connsiteX36" fmla="*/ 132183 w 485775"/>
              <a:gd name="connsiteY36" fmla="*/ 239066 h 495300"/>
              <a:gd name="connsiteX37" fmla="*/ 132183 w 485775"/>
              <a:gd name="connsiteY37" fmla="*/ 239066 h 495300"/>
              <a:gd name="connsiteX38" fmla="*/ 95511 w 485775"/>
              <a:gd name="connsiteY38" fmla="*/ 245448 h 495300"/>
              <a:gd name="connsiteX39" fmla="*/ 57221 w 485775"/>
              <a:gd name="connsiteY39" fmla="*/ 394991 h 495300"/>
              <a:gd name="connsiteX40" fmla="*/ 230481 w 485775"/>
              <a:gd name="connsiteY40" fmla="*/ 487669 h 495300"/>
              <a:gd name="connsiteX41" fmla="*/ 342971 w 485775"/>
              <a:gd name="connsiteY41" fmla="*/ 339269 h 495300"/>
              <a:gd name="connsiteX42" fmla="*/ 421267 w 485775"/>
              <a:gd name="connsiteY42" fmla="*/ 308123 h 495300"/>
              <a:gd name="connsiteX43" fmla="*/ 423648 w 485775"/>
              <a:gd name="connsiteY43" fmla="*/ 322410 h 495300"/>
              <a:gd name="connsiteX44" fmla="*/ 423648 w 485775"/>
              <a:gd name="connsiteY44" fmla="*/ 326601 h 495300"/>
              <a:gd name="connsiteX45" fmla="*/ 395073 w 485775"/>
              <a:gd name="connsiteY45" fmla="*/ 363558 h 495300"/>
              <a:gd name="connsiteX46" fmla="*/ 408503 w 485775"/>
              <a:gd name="connsiteY46" fmla="*/ 426804 h 495300"/>
              <a:gd name="connsiteX47" fmla="*/ 487179 w 485775"/>
              <a:gd name="connsiteY47" fmla="*/ 269737 h 495300"/>
              <a:gd name="connsiteX48" fmla="*/ 420124 w 485775"/>
              <a:gd name="connsiteY48" fmla="*/ 304979 h 495300"/>
              <a:gd name="connsiteX49" fmla="*/ 421267 w 485775"/>
              <a:gd name="connsiteY49" fmla="*/ 308123 h 495300"/>
              <a:gd name="connsiteX50" fmla="*/ 62174 w 485775"/>
              <a:gd name="connsiteY50" fmla="*/ 203348 h 495300"/>
              <a:gd name="connsiteX51" fmla="*/ 73509 w 485775"/>
              <a:gd name="connsiteY51" fmla="*/ 174106 h 495300"/>
              <a:gd name="connsiteX52" fmla="*/ 73509 w 485775"/>
              <a:gd name="connsiteY52" fmla="*/ 174106 h 495300"/>
              <a:gd name="connsiteX53" fmla="*/ 41124 w 485775"/>
              <a:gd name="connsiteY53" fmla="*/ 124766 h 495300"/>
              <a:gd name="connsiteX54" fmla="*/ 41124 w 485775"/>
              <a:gd name="connsiteY54" fmla="*/ 371368 h 495300"/>
              <a:gd name="connsiteX55" fmla="*/ 78366 w 485775"/>
              <a:gd name="connsiteY55" fmla="*/ 236971 h 495300"/>
              <a:gd name="connsiteX56" fmla="*/ 62174 w 485775"/>
              <a:gd name="connsiteY56" fmla="*/ 202967 h 495300"/>
              <a:gd name="connsiteX57" fmla="*/ 88749 w 485775"/>
              <a:gd name="connsiteY57" fmla="*/ 162962 h 495300"/>
              <a:gd name="connsiteX58" fmla="*/ 123515 w 485775"/>
              <a:gd name="connsiteY58" fmla="*/ 162962 h 495300"/>
              <a:gd name="connsiteX59" fmla="*/ 160758 w 485775"/>
              <a:gd name="connsiteY59" fmla="*/ 124100 h 495300"/>
              <a:gd name="connsiteX60" fmla="*/ 190190 w 485775"/>
              <a:gd name="connsiteY60" fmla="*/ 101526 h 495300"/>
              <a:gd name="connsiteX61" fmla="*/ 193714 w 485775"/>
              <a:gd name="connsiteY61" fmla="*/ 68283 h 495300"/>
              <a:gd name="connsiteX62" fmla="*/ 149042 w 485775"/>
              <a:gd name="connsiteY62" fmla="*/ 28469 h 495300"/>
              <a:gd name="connsiteX63" fmla="*/ 52649 w 485775"/>
              <a:gd name="connsiteY63" fmla="*/ 107050 h 495300"/>
              <a:gd name="connsiteX64" fmla="*/ 88749 w 485775"/>
              <a:gd name="connsiteY64" fmla="*/ 162104 h 495300"/>
              <a:gd name="connsiteX65" fmla="*/ 88749 w 485775"/>
              <a:gd name="connsiteY65" fmla="*/ 1621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85775" h="495300">
                <a:moveTo>
                  <a:pt x="205811" y="53996"/>
                </a:moveTo>
                <a:cubicBezTo>
                  <a:pt x="192095" y="40851"/>
                  <a:pt x="179522" y="29612"/>
                  <a:pt x="168663" y="20468"/>
                </a:cubicBezTo>
                <a:cubicBezTo>
                  <a:pt x="238672" y="-3859"/>
                  <a:pt x="315987" y="5456"/>
                  <a:pt x="378213" y="45709"/>
                </a:cubicBezTo>
                <a:cubicBezTo>
                  <a:pt x="340875" y="46576"/>
                  <a:pt x="303842" y="52672"/>
                  <a:pt x="268200" y="63806"/>
                </a:cubicBezTo>
                <a:cubicBezTo>
                  <a:pt x="254484" y="43994"/>
                  <a:pt x="227309" y="39051"/>
                  <a:pt x="207497" y="52767"/>
                </a:cubicBezTo>
                <a:cubicBezTo>
                  <a:pt x="206925" y="53158"/>
                  <a:pt x="206363" y="53567"/>
                  <a:pt x="205811" y="53996"/>
                </a:cubicBezTo>
                <a:close/>
                <a:moveTo>
                  <a:pt x="144184" y="225446"/>
                </a:moveTo>
                <a:cubicBezTo>
                  <a:pt x="174693" y="254649"/>
                  <a:pt x="210393" y="277910"/>
                  <a:pt x="249435" y="294025"/>
                </a:cubicBezTo>
                <a:cubicBezTo>
                  <a:pt x="277277" y="305246"/>
                  <a:pt x="306728" y="311961"/>
                  <a:pt x="336684" y="313933"/>
                </a:cubicBezTo>
                <a:cubicBezTo>
                  <a:pt x="338466" y="304875"/>
                  <a:pt x="343104" y="296626"/>
                  <a:pt x="349924" y="290406"/>
                </a:cubicBezTo>
                <a:cubicBezTo>
                  <a:pt x="324502" y="232275"/>
                  <a:pt x="290955" y="178049"/>
                  <a:pt x="250293" y="129338"/>
                </a:cubicBezTo>
                <a:cubicBezTo>
                  <a:pt x="232652" y="137416"/>
                  <a:pt x="211802" y="132777"/>
                  <a:pt x="199239" y="118004"/>
                </a:cubicBezTo>
                <a:cubicBezTo>
                  <a:pt x="190114" y="124176"/>
                  <a:pt x="181370" y="130881"/>
                  <a:pt x="173045" y="138102"/>
                </a:cubicBezTo>
                <a:cubicBezTo>
                  <a:pt x="160586" y="149046"/>
                  <a:pt x="149109" y="161066"/>
                  <a:pt x="138755" y="174011"/>
                </a:cubicBezTo>
                <a:cubicBezTo>
                  <a:pt x="151718" y="188003"/>
                  <a:pt x="153928" y="208853"/>
                  <a:pt x="144184" y="225255"/>
                </a:cubicBezTo>
                <a:lnTo>
                  <a:pt x="144184" y="225255"/>
                </a:lnTo>
                <a:close/>
                <a:moveTo>
                  <a:pt x="402979" y="64378"/>
                </a:moveTo>
                <a:cubicBezTo>
                  <a:pt x="359821" y="63140"/>
                  <a:pt x="316758" y="68902"/>
                  <a:pt x="275439" y="81428"/>
                </a:cubicBezTo>
                <a:cubicBezTo>
                  <a:pt x="278030" y="94668"/>
                  <a:pt x="274172" y="108345"/>
                  <a:pt x="265056" y="118289"/>
                </a:cubicBezTo>
                <a:cubicBezTo>
                  <a:pt x="306052" y="167543"/>
                  <a:pt x="340009" y="222264"/>
                  <a:pt x="365926" y="280881"/>
                </a:cubicBezTo>
                <a:lnTo>
                  <a:pt x="365926" y="280881"/>
                </a:lnTo>
                <a:cubicBezTo>
                  <a:pt x="370327" y="279472"/>
                  <a:pt x="374927" y="278766"/>
                  <a:pt x="379547" y="278786"/>
                </a:cubicBezTo>
                <a:cubicBezTo>
                  <a:pt x="390396" y="278776"/>
                  <a:pt x="400864" y="282814"/>
                  <a:pt x="408884" y="290120"/>
                </a:cubicBezTo>
                <a:lnTo>
                  <a:pt x="408884" y="290120"/>
                </a:lnTo>
                <a:cubicBezTo>
                  <a:pt x="434411" y="274842"/>
                  <a:pt x="460881" y="261193"/>
                  <a:pt x="488132" y="249258"/>
                </a:cubicBezTo>
                <a:cubicBezTo>
                  <a:pt x="488132" y="249258"/>
                  <a:pt x="488132" y="248592"/>
                  <a:pt x="488132" y="248210"/>
                </a:cubicBezTo>
                <a:cubicBezTo>
                  <a:pt x="488389" y="177259"/>
                  <a:pt x="457252" y="109822"/>
                  <a:pt x="403074" y="63997"/>
                </a:cubicBezTo>
                <a:close/>
                <a:moveTo>
                  <a:pt x="349924" y="355081"/>
                </a:moveTo>
                <a:cubicBezTo>
                  <a:pt x="288012" y="407564"/>
                  <a:pt x="260199" y="458618"/>
                  <a:pt x="248292" y="488431"/>
                </a:cubicBezTo>
                <a:cubicBezTo>
                  <a:pt x="300023" y="488469"/>
                  <a:pt x="350381" y="471762"/>
                  <a:pt x="391834" y="440806"/>
                </a:cubicBezTo>
                <a:cubicBezTo>
                  <a:pt x="388472" y="415727"/>
                  <a:pt x="383414" y="390904"/>
                  <a:pt x="376690" y="366511"/>
                </a:cubicBezTo>
                <a:cubicBezTo>
                  <a:pt x="366717" y="365787"/>
                  <a:pt x="357297" y="361643"/>
                  <a:pt x="350019" y="354795"/>
                </a:cubicBezTo>
                <a:close/>
                <a:moveTo>
                  <a:pt x="342971" y="339269"/>
                </a:moveTo>
                <a:lnTo>
                  <a:pt x="342971" y="339269"/>
                </a:lnTo>
                <a:cubicBezTo>
                  <a:pt x="341742" y="336879"/>
                  <a:pt x="340371" y="334554"/>
                  <a:pt x="338875" y="332316"/>
                </a:cubicBezTo>
                <a:cubicBezTo>
                  <a:pt x="306185" y="330269"/>
                  <a:pt x="274039" y="323029"/>
                  <a:pt x="243625" y="310885"/>
                </a:cubicBezTo>
                <a:cubicBezTo>
                  <a:pt x="202382" y="293988"/>
                  <a:pt x="164606" y="269641"/>
                  <a:pt x="132183" y="239066"/>
                </a:cubicBezTo>
                <a:lnTo>
                  <a:pt x="132183" y="239066"/>
                </a:lnTo>
                <a:cubicBezTo>
                  <a:pt x="121579" y="246696"/>
                  <a:pt x="108067" y="249049"/>
                  <a:pt x="95511" y="245448"/>
                </a:cubicBezTo>
                <a:cubicBezTo>
                  <a:pt x="74387" y="292778"/>
                  <a:pt x="61440" y="343336"/>
                  <a:pt x="57221" y="394991"/>
                </a:cubicBezTo>
                <a:cubicBezTo>
                  <a:pt x="99460" y="448769"/>
                  <a:pt x="162301" y="482383"/>
                  <a:pt x="230481" y="487669"/>
                </a:cubicBezTo>
                <a:cubicBezTo>
                  <a:pt x="242006" y="455665"/>
                  <a:pt x="266771" y="398039"/>
                  <a:pt x="342971" y="339269"/>
                </a:cubicBezTo>
                <a:close/>
                <a:moveTo>
                  <a:pt x="421267" y="308123"/>
                </a:moveTo>
                <a:cubicBezTo>
                  <a:pt x="422867" y="312714"/>
                  <a:pt x="423676" y="317543"/>
                  <a:pt x="423648" y="322410"/>
                </a:cubicBezTo>
                <a:cubicBezTo>
                  <a:pt x="423648" y="323839"/>
                  <a:pt x="423648" y="325172"/>
                  <a:pt x="423648" y="326601"/>
                </a:cubicBezTo>
                <a:cubicBezTo>
                  <a:pt x="421990" y="343375"/>
                  <a:pt x="410894" y="357729"/>
                  <a:pt x="395073" y="363558"/>
                </a:cubicBezTo>
                <a:cubicBezTo>
                  <a:pt x="400731" y="384371"/>
                  <a:pt x="405207" y="405487"/>
                  <a:pt x="408503" y="426804"/>
                </a:cubicBezTo>
                <a:cubicBezTo>
                  <a:pt x="453632" y="386275"/>
                  <a:pt x="481741" y="330154"/>
                  <a:pt x="487179" y="269737"/>
                </a:cubicBezTo>
                <a:cubicBezTo>
                  <a:pt x="464186" y="280215"/>
                  <a:pt x="441793" y="291978"/>
                  <a:pt x="420124" y="304979"/>
                </a:cubicBezTo>
                <a:cubicBezTo>
                  <a:pt x="420552" y="306008"/>
                  <a:pt x="420943" y="307056"/>
                  <a:pt x="421267" y="308123"/>
                </a:cubicBezTo>
                <a:close/>
                <a:moveTo>
                  <a:pt x="62174" y="203348"/>
                </a:moveTo>
                <a:cubicBezTo>
                  <a:pt x="62197" y="192537"/>
                  <a:pt x="66236" y="182107"/>
                  <a:pt x="73509" y="174106"/>
                </a:cubicBezTo>
                <a:lnTo>
                  <a:pt x="73509" y="174106"/>
                </a:lnTo>
                <a:cubicBezTo>
                  <a:pt x="61811" y="158266"/>
                  <a:pt x="51000" y="141797"/>
                  <a:pt x="41124" y="124766"/>
                </a:cubicBezTo>
                <a:cubicBezTo>
                  <a:pt x="-4183" y="200728"/>
                  <a:pt x="-4183" y="295407"/>
                  <a:pt x="41124" y="371368"/>
                </a:cubicBezTo>
                <a:cubicBezTo>
                  <a:pt x="46636" y="324934"/>
                  <a:pt x="59195" y="279614"/>
                  <a:pt x="78366" y="236971"/>
                </a:cubicBezTo>
                <a:cubicBezTo>
                  <a:pt x="68113" y="228665"/>
                  <a:pt x="62163" y="216168"/>
                  <a:pt x="62174" y="202967"/>
                </a:cubicBezTo>
                <a:close/>
                <a:moveTo>
                  <a:pt x="88749" y="162962"/>
                </a:moveTo>
                <a:cubicBezTo>
                  <a:pt x="99840" y="158151"/>
                  <a:pt x="112424" y="158151"/>
                  <a:pt x="123515" y="162962"/>
                </a:cubicBezTo>
                <a:cubicBezTo>
                  <a:pt x="134774" y="148941"/>
                  <a:pt x="147232" y="135939"/>
                  <a:pt x="160758" y="124100"/>
                </a:cubicBezTo>
                <a:cubicBezTo>
                  <a:pt x="170083" y="115965"/>
                  <a:pt x="179912" y="108422"/>
                  <a:pt x="190190" y="101526"/>
                </a:cubicBezTo>
                <a:cubicBezTo>
                  <a:pt x="186628" y="90438"/>
                  <a:pt x="187914" y="78370"/>
                  <a:pt x="193714" y="68283"/>
                </a:cubicBezTo>
                <a:cubicBezTo>
                  <a:pt x="176664" y="51805"/>
                  <a:pt x="161329" y="38565"/>
                  <a:pt x="149042" y="28469"/>
                </a:cubicBezTo>
                <a:cubicBezTo>
                  <a:pt x="110603" y="45804"/>
                  <a:pt x="77371" y="72893"/>
                  <a:pt x="52649" y="107050"/>
                </a:cubicBezTo>
                <a:cubicBezTo>
                  <a:pt x="63525" y="126138"/>
                  <a:pt x="75581" y="144521"/>
                  <a:pt x="88749" y="162104"/>
                </a:cubicBezTo>
                <a:lnTo>
                  <a:pt x="88749" y="162104"/>
                </a:lnTo>
                <a:close/>
              </a:path>
            </a:pathLst>
          </a:custGeom>
          <a:solidFill>
            <a:srgbClr val="0078D7"/>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14" name="Graphic 15">
            <a:extLst>
              <a:ext uri="{FF2B5EF4-FFF2-40B4-BE49-F238E27FC236}">
                <a16:creationId xmlns:a16="http://schemas.microsoft.com/office/drawing/2014/main" id="{19D0A492-A185-4BBD-9080-506D7E32CCB4}"/>
              </a:ext>
            </a:extLst>
          </p:cNvPr>
          <p:cNvSpPr/>
          <p:nvPr/>
        </p:nvSpPr>
        <p:spPr>
          <a:xfrm>
            <a:off x="735971" y="2793253"/>
            <a:ext cx="271631" cy="271631"/>
          </a:xfrm>
          <a:custGeom>
            <a:avLst/>
            <a:gdLst>
              <a:gd name="connsiteX0" fmla="*/ 386239 w 771525"/>
              <a:gd name="connsiteY0" fmla="*/ 7144 h 771525"/>
              <a:gd name="connsiteX1" fmla="*/ 7144 w 771525"/>
              <a:gd name="connsiteY1" fmla="*/ 386239 h 771525"/>
              <a:gd name="connsiteX2" fmla="*/ 386239 w 771525"/>
              <a:gd name="connsiteY2" fmla="*/ 765334 h 771525"/>
              <a:gd name="connsiteX3" fmla="*/ 765334 w 771525"/>
              <a:gd name="connsiteY3" fmla="*/ 386239 h 771525"/>
              <a:gd name="connsiteX4" fmla="*/ 386239 w 771525"/>
              <a:gd name="connsiteY4" fmla="*/ 7144 h 771525"/>
              <a:gd name="connsiteX5" fmla="*/ 216694 w 771525"/>
              <a:gd name="connsiteY5" fmla="*/ 591979 h 771525"/>
              <a:gd name="connsiteX6" fmla="*/ 198596 w 771525"/>
              <a:gd name="connsiteY6" fmla="*/ 599599 h 771525"/>
              <a:gd name="connsiteX7" fmla="*/ 180499 w 771525"/>
              <a:gd name="connsiteY7" fmla="*/ 591979 h 771525"/>
              <a:gd name="connsiteX8" fmla="*/ 180499 w 771525"/>
              <a:gd name="connsiteY8" fmla="*/ 179546 h 771525"/>
              <a:gd name="connsiteX9" fmla="*/ 217646 w 771525"/>
              <a:gd name="connsiteY9" fmla="*/ 179546 h 771525"/>
              <a:gd name="connsiteX10" fmla="*/ 217646 w 771525"/>
              <a:gd name="connsiteY10" fmla="*/ 216694 h 771525"/>
              <a:gd name="connsiteX11" fmla="*/ 217646 w 771525"/>
              <a:gd name="connsiteY11" fmla="*/ 554831 h 771525"/>
              <a:gd name="connsiteX12" fmla="*/ 216694 w 771525"/>
              <a:gd name="connsiteY12" fmla="*/ 591979 h 771525"/>
              <a:gd name="connsiteX13" fmla="*/ 284321 w 771525"/>
              <a:gd name="connsiteY13" fmla="*/ 488156 h 771525"/>
              <a:gd name="connsiteX14" fmla="*/ 284321 w 771525"/>
              <a:gd name="connsiteY14" fmla="*/ 525304 h 771525"/>
              <a:gd name="connsiteX15" fmla="*/ 266224 w 771525"/>
              <a:gd name="connsiteY15" fmla="*/ 532924 h 771525"/>
              <a:gd name="connsiteX16" fmla="*/ 248126 w 771525"/>
              <a:gd name="connsiteY16" fmla="*/ 525304 h 771525"/>
              <a:gd name="connsiteX17" fmla="*/ 248126 w 771525"/>
              <a:gd name="connsiteY17" fmla="*/ 247174 h 771525"/>
              <a:gd name="connsiteX18" fmla="*/ 285274 w 771525"/>
              <a:gd name="connsiteY18" fmla="*/ 247174 h 771525"/>
              <a:gd name="connsiteX19" fmla="*/ 285274 w 771525"/>
              <a:gd name="connsiteY19" fmla="*/ 284321 h 771525"/>
              <a:gd name="connsiteX20" fmla="*/ 284321 w 771525"/>
              <a:gd name="connsiteY20" fmla="*/ 488156 h 771525"/>
              <a:gd name="connsiteX21" fmla="*/ 437674 w 771525"/>
              <a:gd name="connsiteY21" fmla="*/ 437674 h 771525"/>
              <a:gd name="connsiteX22" fmla="*/ 334804 w 771525"/>
              <a:gd name="connsiteY22" fmla="*/ 437674 h 771525"/>
              <a:gd name="connsiteX23" fmla="*/ 334804 w 771525"/>
              <a:gd name="connsiteY23" fmla="*/ 334804 h 771525"/>
              <a:gd name="connsiteX24" fmla="*/ 437674 w 771525"/>
              <a:gd name="connsiteY24" fmla="*/ 334804 h 771525"/>
              <a:gd name="connsiteX25" fmla="*/ 437674 w 771525"/>
              <a:gd name="connsiteY25" fmla="*/ 437674 h 771525"/>
              <a:gd name="connsiteX26" fmla="*/ 506254 w 771525"/>
              <a:gd name="connsiteY26" fmla="*/ 532924 h 771525"/>
              <a:gd name="connsiteX27" fmla="*/ 488156 w 771525"/>
              <a:gd name="connsiteY27" fmla="*/ 525304 h 771525"/>
              <a:gd name="connsiteX28" fmla="*/ 488156 w 771525"/>
              <a:gd name="connsiteY28" fmla="*/ 488156 h 771525"/>
              <a:gd name="connsiteX29" fmla="*/ 488156 w 771525"/>
              <a:gd name="connsiteY29" fmla="*/ 284321 h 771525"/>
              <a:gd name="connsiteX30" fmla="*/ 488156 w 771525"/>
              <a:gd name="connsiteY30" fmla="*/ 247174 h 771525"/>
              <a:gd name="connsiteX31" fmla="*/ 525304 w 771525"/>
              <a:gd name="connsiteY31" fmla="*/ 247174 h 771525"/>
              <a:gd name="connsiteX32" fmla="*/ 525304 w 771525"/>
              <a:gd name="connsiteY32" fmla="*/ 525304 h 771525"/>
              <a:gd name="connsiteX33" fmla="*/ 506254 w 771525"/>
              <a:gd name="connsiteY33" fmla="*/ 532924 h 771525"/>
              <a:gd name="connsiteX34" fmla="*/ 591979 w 771525"/>
              <a:gd name="connsiteY34" fmla="*/ 591979 h 771525"/>
              <a:gd name="connsiteX35" fmla="*/ 573881 w 771525"/>
              <a:gd name="connsiteY35" fmla="*/ 599599 h 771525"/>
              <a:gd name="connsiteX36" fmla="*/ 555784 w 771525"/>
              <a:gd name="connsiteY36" fmla="*/ 591979 h 771525"/>
              <a:gd name="connsiteX37" fmla="*/ 555784 w 771525"/>
              <a:gd name="connsiteY37" fmla="*/ 554831 h 771525"/>
              <a:gd name="connsiteX38" fmla="*/ 555784 w 771525"/>
              <a:gd name="connsiteY38" fmla="*/ 216694 h 771525"/>
              <a:gd name="connsiteX39" fmla="*/ 555784 w 771525"/>
              <a:gd name="connsiteY39" fmla="*/ 179546 h 771525"/>
              <a:gd name="connsiteX40" fmla="*/ 592931 w 771525"/>
              <a:gd name="connsiteY40" fmla="*/ 179546 h 771525"/>
              <a:gd name="connsiteX41" fmla="*/ 591979 w 771525"/>
              <a:gd name="connsiteY41" fmla="*/ 591979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71525" h="771525">
                <a:moveTo>
                  <a:pt x="386239" y="7144"/>
                </a:moveTo>
                <a:cubicBezTo>
                  <a:pt x="176689" y="7144"/>
                  <a:pt x="7144" y="176689"/>
                  <a:pt x="7144" y="386239"/>
                </a:cubicBezTo>
                <a:cubicBezTo>
                  <a:pt x="7144" y="595789"/>
                  <a:pt x="176689" y="765334"/>
                  <a:pt x="386239" y="765334"/>
                </a:cubicBezTo>
                <a:cubicBezTo>
                  <a:pt x="595789" y="765334"/>
                  <a:pt x="765334" y="595789"/>
                  <a:pt x="765334" y="386239"/>
                </a:cubicBezTo>
                <a:cubicBezTo>
                  <a:pt x="765334" y="176689"/>
                  <a:pt x="595789" y="7144"/>
                  <a:pt x="386239" y="7144"/>
                </a:cubicBezTo>
                <a:close/>
                <a:moveTo>
                  <a:pt x="216694" y="591979"/>
                </a:moveTo>
                <a:cubicBezTo>
                  <a:pt x="211931" y="596741"/>
                  <a:pt x="205264" y="599599"/>
                  <a:pt x="198596" y="599599"/>
                </a:cubicBezTo>
                <a:cubicBezTo>
                  <a:pt x="191929" y="599599"/>
                  <a:pt x="185261" y="596741"/>
                  <a:pt x="180499" y="591979"/>
                </a:cubicBezTo>
                <a:cubicBezTo>
                  <a:pt x="67151" y="478631"/>
                  <a:pt x="67151" y="293846"/>
                  <a:pt x="180499" y="179546"/>
                </a:cubicBezTo>
                <a:cubicBezTo>
                  <a:pt x="190976" y="169069"/>
                  <a:pt x="207169" y="169069"/>
                  <a:pt x="217646" y="179546"/>
                </a:cubicBezTo>
                <a:cubicBezTo>
                  <a:pt x="228124" y="190024"/>
                  <a:pt x="228124" y="206216"/>
                  <a:pt x="217646" y="216694"/>
                </a:cubicBezTo>
                <a:cubicBezTo>
                  <a:pt x="124301" y="310039"/>
                  <a:pt x="124301" y="461486"/>
                  <a:pt x="217646" y="554831"/>
                </a:cubicBezTo>
                <a:cubicBezTo>
                  <a:pt x="227171" y="565309"/>
                  <a:pt x="227171" y="582454"/>
                  <a:pt x="216694" y="591979"/>
                </a:cubicBezTo>
                <a:close/>
                <a:moveTo>
                  <a:pt x="284321" y="488156"/>
                </a:moveTo>
                <a:cubicBezTo>
                  <a:pt x="294799" y="498634"/>
                  <a:pt x="294799" y="514826"/>
                  <a:pt x="284321" y="525304"/>
                </a:cubicBezTo>
                <a:cubicBezTo>
                  <a:pt x="279559" y="530066"/>
                  <a:pt x="272891" y="532924"/>
                  <a:pt x="266224" y="532924"/>
                </a:cubicBezTo>
                <a:cubicBezTo>
                  <a:pt x="259556" y="532924"/>
                  <a:pt x="252889" y="530066"/>
                  <a:pt x="248126" y="525304"/>
                </a:cubicBezTo>
                <a:cubicBezTo>
                  <a:pt x="171926" y="449104"/>
                  <a:pt x="171926" y="324326"/>
                  <a:pt x="248126" y="247174"/>
                </a:cubicBezTo>
                <a:cubicBezTo>
                  <a:pt x="258604" y="236696"/>
                  <a:pt x="274796" y="236696"/>
                  <a:pt x="285274" y="247174"/>
                </a:cubicBezTo>
                <a:cubicBezTo>
                  <a:pt x="295751" y="257651"/>
                  <a:pt x="295751" y="273844"/>
                  <a:pt x="285274" y="284321"/>
                </a:cubicBezTo>
                <a:cubicBezTo>
                  <a:pt x="228124" y="340519"/>
                  <a:pt x="228124" y="431959"/>
                  <a:pt x="284321" y="488156"/>
                </a:cubicBezTo>
                <a:close/>
                <a:moveTo>
                  <a:pt x="437674" y="437674"/>
                </a:moveTo>
                <a:cubicBezTo>
                  <a:pt x="409099" y="466249"/>
                  <a:pt x="363379" y="466249"/>
                  <a:pt x="334804" y="437674"/>
                </a:cubicBezTo>
                <a:cubicBezTo>
                  <a:pt x="306229" y="409099"/>
                  <a:pt x="306229" y="363379"/>
                  <a:pt x="334804" y="334804"/>
                </a:cubicBezTo>
                <a:cubicBezTo>
                  <a:pt x="363379" y="306229"/>
                  <a:pt x="409099" y="306229"/>
                  <a:pt x="437674" y="334804"/>
                </a:cubicBezTo>
                <a:cubicBezTo>
                  <a:pt x="466249" y="363379"/>
                  <a:pt x="466249" y="409099"/>
                  <a:pt x="437674" y="437674"/>
                </a:cubicBezTo>
                <a:close/>
                <a:moveTo>
                  <a:pt x="506254" y="532924"/>
                </a:moveTo>
                <a:cubicBezTo>
                  <a:pt x="499586" y="532924"/>
                  <a:pt x="492919" y="530066"/>
                  <a:pt x="488156" y="525304"/>
                </a:cubicBezTo>
                <a:cubicBezTo>
                  <a:pt x="477679" y="514826"/>
                  <a:pt x="477679" y="498634"/>
                  <a:pt x="488156" y="488156"/>
                </a:cubicBezTo>
                <a:cubicBezTo>
                  <a:pt x="544354" y="431959"/>
                  <a:pt x="544354" y="340519"/>
                  <a:pt x="488156" y="284321"/>
                </a:cubicBezTo>
                <a:cubicBezTo>
                  <a:pt x="477679" y="273844"/>
                  <a:pt x="477679" y="257651"/>
                  <a:pt x="488156" y="247174"/>
                </a:cubicBezTo>
                <a:cubicBezTo>
                  <a:pt x="498634" y="236696"/>
                  <a:pt x="514826" y="236696"/>
                  <a:pt x="525304" y="247174"/>
                </a:cubicBezTo>
                <a:cubicBezTo>
                  <a:pt x="601504" y="323374"/>
                  <a:pt x="601504" y="448151"/>
                  <a:pt x="525304" y="525304"/>
                </a:cubicBezTo>
                <a:cubicBezTo>
                  <a:pt x="520541" y="530066"/>
                  <a:pt x="512921" y="532924"/>
                  <a:pt x="506254" y="532924"/>
                </a:cubicBezTo>
                <a:close/>
                <a:moveTo>
                  <a:pt x="591979" y="591979"/>
                </a:moveTo>
                <a:cubicBezTo>
                  <a:pt x="587216" y="596741"/>
                  <a:pt x="580549" y="599599"/>
                  <a:pt x="573881" y="599599"/>
                </a:cubicBezTo>
                <a:cubicBezTo>
                  <a:pt x="567214" y="599599"/>
                  <a:pt x="560546" y="596741"/>
                  <a:pt x="555784" y="591979"/>
                </a:cubicBezTo>
                <a:cubicBezTo>
                  <a:pt x="545306" y="581501"/>
                  <a:pt x="545306" y="565309"/>
                  <a:pt x="555784" y="554831"/>
                </a:cubicBezTo>
                <a:cubicBezTo>
                  <a:pt x="649129" y="461486"/>
                  <a:pt x="649129" y="310039"/>
                  <a:pt x="555784" y="216694"/>
                </a:cubicBezTo>
                <a:cubicBezTo>
                  <a:pt x="545306" y="206216"/>
                  <a:pt x="545306" y="190024"/>
                  <a:pt x="555784" y="179546"/>
                </a:cubicBezTo>
                <a:cubicBezTo>
                  <a:pt x="566261" y="169069"/>
                  <a:pt x="582454" y="169069"/>
                  <a:pt x="592931" y="179546"/>
                </a:cubicBezTo>
                <a:cubicBezTo>
                  <a:pt x="706279" y="293846"/>
                  <a:pt x="706279" y="478631"/>
                  <a:pt x="591979" y="591979"/>
                </a:cubicBezTo>
                <a:close/>
              </a:path>
            </a:pathLst>
          </a:custGeom>
          <a:solidFill>
            <a:srgbClr val="0078D7"/>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grpSp>
        <p:nvGrpSpPr>
          <p:cNvPr id="515" name="Graphic 19">
            <a:extLst>
              <a:ext uri="{FF2B5EF4-FFF2-40B4-BE49-F238E27FC236}">
                <a16:creationId xmlns:a16="http://schemas.microsoft.com/office/drawing/2014/main" id="{5D2A71AA-B259-4F80-A8C2-F835B9860FBC}"/>
              </a:ext>
            </a:extLst>
          </p:cNvPr>
          <p:cNvGrpSpPr/>
          <p:nvPr/>
        </p:nvGrpSpPr>
        <p:grpSpPr>
          <a:xfrm>
            <a:off x="753142" y="5836008"/>
            <a:ext cx="236176" cy="304246"/>
            <a:chOff x="2790443" y="3624547"/>
            <a:chExt cx="2181225" cy="2809875"/>
          </a:xfrm>
          <a:solidFill>
            <a:srgbClr val="0078D7"/>
          </a:solidFill>
        </p:grpSpPr>
        <p:sp>
          <p:nvSpPr>
            <p:cNvPr id="521" name="Freeform: Shape 520">
              <a:extLst>
                <a:ext uri="{FF2B5EF4-FFF2-40B4-BE49-F238E27FC236}">
                  <a16:creationId xmlns:a16="http://schemas.microsoft.com/office/drawing/2014/main" id="{244DE5FC-7240-43E3-8F66-8BFBB19A026C}"/>
                </a:ext>
              </a:extLst>
            </p:cNvPr>
            <p:cNvSpPr/>
            <p:nvPr/>
          </p:nvSpPr>
          <p:spPr>
            <a:xfrm>
              <a:off x="2790443" y="3624547"/>
              <a:ext cx="2181225" cy="2809875"/>
            </a:xfrm>
            <a:custGeom>
              <a:avLst/>
              <a:gdLst>
                <a:gd name="connsiteX0" fmla="*/ 1384278 w 2181225"/>
                <a:gd name="connsiteY0" fmla="*/ 2090456 h 2809875"/>
                <a:gd name="connsiteX1" fmla="*/ 1384676 w 2181225"/>
                <a:gd name="connsiteY1" fmla="*/ 2082665 h 2809875"/>
                <a:gd name="connsiteX2" fmla="*/ 1385828 w 2181225"/>
                <a:gd name="connsiteY2" fmla="*/ 2075094 h 2809875"/>
                <a:gd name="connsiteX3" fmla="*/ 1387707 w 2181225"/>
                <a:gd name="connsiteY3" fmla="*/ 2067797 h 2809875"/>
                <a:gd name="connsiteX4" fmla="*/ 1390265 w 2181225"/>
                <a:gd name="connsiteY4" fmla="*/ 2060795 h 2809875"/>
                <a:gd name="connsiteX5" fmla="*/ 1393475 w 2181225"/>
                <a:gd name="connsiteY5" fmla="*/ 2054129 h 2809875"/>
                <a:gd name="connsiteX6" fmla="*/ 1397295 w 2181225"/>
                <a:gd name="connsiteY6" fmla="*/ 2047847 h 2809875"/>
                <a:gd name="connsiteX7" fmla="*/ 1401677 w 2181225"/>
                <a:gd name="connsiteY7" fmla="*/ 2041983 h 2809875"/>
                <a:gd name="connsiteX8" fmla="*/ 1406594 w 2181225"/>
                <a:gd name="connsiteY8" fmla="*/ 2036572 h 2809875"/>
                <a:gd name="connsiteX9" fmla="*/ 1412012 w 2181225"/>
                <a:gd name="connsiteY9" fmla="*/ 2031655 h 2809875"/>
                <a:gd name="connsiteX10" fmla="*/ 1417876 w 2181225"/>
                <a:gd name="connsiteY10" fmla="*/ 2027266 h 2809875"/>
                <a:gd name="connsiteX11" fmla="*/ 1424158 w 2181225"/>
                <a:gd name="connsiteY11" fmla="*/ 2023446 h 2809875"/>
                <a:gd name="connsiteX12" fmla="*/ 1430817 w 2181225"/>
                <a:gd name="connsiteY12" fmla="*/ 2020243 h 2809875"/>
                <a:gd name="connsiteX13" fmla="*/ 1437819 w 2181225"/>
                <a:gd name="connsiteY13" fmla="*/ 2017679 h 2809875"/>
                <a:gd name="connsiteX14" fmla="*/ 1445123 w 2181225"/>
                <a:gd name="connsiteY14" fmla="*/ 2015799 h 2809875"/>
                <a:gd name="connsiteX15" fmla="*/ 1452687 w 2181225"/>
                <a:gd name="connsiteY15" fmla="*/ 2014647 h 2809875"/>
                <a:gd name="connsiteX16" fmla="*/ 1460478 w 2181225"/>
                <a:gd name="connsiteY16" fmla="*/ 2014256 h 2809875"/>
                <a:gd name="connsiteX17" fmla="*/ 2179614 w 2181225"/>
                <a:gd name="connsiteY17" fmla="*/ 2014256 h 2809875"/>
                <a:gd name="connsiteX18" fmla="*/ 2179614 w 2181225"/>
                <a:gd name="connsiteY18" fmla="*/ 277914 h 2809875"/>
                <a:gd name="connsiteX19" fmla="*/ 2179265 w 2181225"/>
                <a:gd name="connsiteY19" fmla="*/ 263875 h 2809875"/>
                <a:gd name="connsiteX20" fmla="*/ 2178209 w 2181225"/>
                <a:gd name="connsiteY20" fmla="*/ 250022 h 2809875"/>
                <a:gd name="connsiteX21" fmla="*/ 2176474 w 2181225"/>
                <a:gd name="connsiteY21" fmla="*/ 236368 h 2809875"/>
                <a:gd name="connsiteX22" fmla="*/ 2174073 w 2181225"/>
                <a:gd name="connsiteY22" fmla="*/ 222940 h 2809875"/>
                <a:gd name="connsiteX23" fmla="*/ 2171028 w 2181225"/>
                <a:gd name="connsiteY23" fmla="*/ 209738 h 2809875"/>
                <a:gd name="connsiteX24" fmla="*/ 2167352 w 2181225"/>
                <a:gd name="connsiteY24" fmla="*/ 196797 h 2809875"/>
                <a:gd name="connsiteX25" fmla="*/ 2163066 w 2181225"/>
                <a:gd name="connsiteY25" fmla="*/ 184124 h 2809875"/>
                <a:gd name="connsiteX26" fmla="*/ 2158183 w 2181225"/>
                <a:gd name="connsiteY26" fmla="*/ 171738 h 2809875"/>
                <a:gd name="connsiteX27" fmla="*/ 2152717 w 2181225"/>
                <a:gd name="connsiteY27" fmla="*/ 159654 h 2809875"/>
                <a:gd name="connsiteX28" fmla="*/ 2146696 w 2181225"/>
                <a:gd name="connsiteY28" fmla="*/ 147893 h 2809875"/>
                <a:gd name="connsiteX29" fmla="*/ 2140126 w 2181225"/>
                <a:gd name="connsiteY29" fmla="*/ 136467 h 2809875"/>
                <a:gd name="connsiteX30" fmla="*/ 2133035 w 2181225"/>
                <a:gd name="connsiteY30" fmla="*/ 125405 h 2809875"/>
                <a:gd name="connsiteX31" fmla="*/ 2125429 w 2181225"/>
                <a:gd name="connsiteY31" fmla="*/ 114707 h 2809875"/>
                <a:gd name="connsiteX32" fmla="*/ 2117330 w 2181225"/>
                <a:gd name="connsiteY32" fmla="*/ 104406 h 2809875"/>
                <a:gd name="connsiteX33" fmla="*/ 2108758 w 2181225"/>
                <a:gd name="connsiteY33" fmla="*/ 94510 h 2809875"/>
                <a:gd name="connsiteX34" fmla="*/ 2099726 w 2181225"/>
                <a:gd name="connsiteY34" fmla="*/ 85032 h 2809875"/>
                <a:gd name="connsiteX35" fmla="*/ 2090255 w 2181225"/>
                <a:gd name="connsiteY35" fmla="*/ 76000 h 2809875"/>
                <a:gd name="connsiteX36" fmla="*/ 2080352 w 2181225"/>
                <a:gd name="connsiteY36" fmla="*/ 67428 h 2809875"/>
                <a:gd name="connsiteX37" fmla="*/ 2070051 w 2181225"/>
                <a:gd name="connsiteY37" fmla="*/ 59329 h 2809875"/>
                <a:gd name="connsiteX38" fmla="*/ 2059353 w 2181225"/>
                <a:gd name="connsiteY38" fmla="*/ 51723 h 2809875"/>
                <a:gd name="connsiteX39" fmla="*/ 2048291 w 2181225"/>
                <a:gd name="connsiteY39" fmla="*/ 44632 h 2809875"/>
                <a:gd name="connsiteX40" fmla="*/ 2036865 w 2181225"/>
                <a:gd name="connsiteY40" fmla="*/ 38062 h 2809875"/>
                <a:gd name="connsiteX41" fmla="*/ 2025104 w 2181225"/>
                <a:gd name="connsiteY41" fmla="*/ 32041 h 2809875"/>
                <a:gd name="connsiteX42" fmla="*/ 2013020 w 2181225"/>
                <a:gd name="connsiteY42" fmla="*/ 26575 h 2809875"/>
                <a:gd name="connsiteX43" fmla="*/ 2000634 w 2181225"/>
                <a:gd name="connsiteY43" fmla="*/ 21692 h 2809875"/>
                <a:gd name="connsiteX44" fmla="*/ 1987961 w 2181225"/>
                <a:gd name="connsiteY44" fmla="*/ 17406 h 2809875"/>
                <a:gd name="connsiteX45" fmla="*/ 1975013 w 2181225"/>
                <a:gd name="connsiteY45" fmla="*/ 13730 h 2809875"/>
                <a:gd name="connsiteX46" fmla="*/ 1961818 w 2181225"/>
                <a:gd name="connsiteY46" fmla="*/ 10685 h 2809875"/>
                <a:gd name="connsiteX47" fmla="*/ 1948390 w 2181225"/>
                <a:gd name="connsiteY47" fmla="*/ 8285 h 2809875"/>
                <a:gd name="connsiteX48" fmla="*/ 1934736 w 2181225"/>
                <a:gd name="connsiteY48" fmla="*/ 6550 h 2809875"/>
                <a:gd name="connsiteX49" fmla="*/ 1920883 w 2181225"/>
                <a:gd name="connsiteY49" fmla="*/ 5493 h 2809875"/>
                <a:gd name="connsiteX50" fmla="*/ 1906844 w 2181225"/>
                <a:gd name="connsiteY50" fmla="*/ 5144 h 2809875"/>
                <a:gd name="connsiteX51" fmla="*/ 277914 w 2181225"/>
                <a:gd name="connsiteY51" fmla="*/ 5144 h 2809875"/>
                <a:gd name="connsiteX52" fmla="*/ 263877 w 2181225"/>
                <a:gd name="connsiteY52" fmla="*/ 5493 h 2809875"/>
                <a:gd name="connsiteX53" fmla="*/ 250024 w 2181225"/>
                <a:gd name="connsiteY53" fmla="*/ 6550 h 2809875"/>
                <a:gd name="connsiteX54" fmla="*/ 236373 w 2181225"/>
                <a:gd name="connsiteY54" fmla="*/ 8285 h 2809875"/>
                <a:gd name="connsiteX55" fmla="*/ 222941 w 2181225"/>
                <a:gd name="connsiteY55" fmla="*/ 10685 h 2809875"/>
                <a:gd name="connsiteX56" fmla="*/ 209744 w 2181225"/>
                <a:gd name="connsiteY56" fmla="*/ 13730 h 2809875"/>
                <a:gd name="connsiteX57" fmla="*/ 196800 w 2181225"/>
                <a:gd name="connsiteY57" fmla="*/ 17406 h 2809875"/>
                <a:gd name="connsiteX58" fmla="*/ 184126 w 2181225"/>
                <a:gd name="connsiteY58" fmla="*/ 21692 h 2809875"/>
                <a:gd name="connsiteX59" fmla="*/ 171739 w 2181225"/>
                <a:gd name="connsiteY59" fmla="*/ 26575 h 2809875"/>
                <a:gd name="connsiteX60" fmla="*/ 159656 w 2181225"/>
                <a:gd name="connsiteY60" fmla="*/ 32041 h 2809875"/>
                <a:gd name="connsiteX61" fmla="*/ 147895 w 2181225"/>
                <a:gd name="connsiteY61" fmla="*/ 38062 h 2809875"/>
                <a:gd name="connsiteX62" fmla="*/ 136472 w 2181225"/>
                <a:gd name="connsiteY62" fmla="*/ 44632 h 2809875"/>
                <a:gd name="connsiteX63" fmla="*/ 125405 w 2181225"/>
                <a:gd name="connsiteY63" fmla="*/ 51723 h 2809875"/>
                <a:gd name="connsiteX64" fmla="*/ 114711 w 2181225"/>
                <a:gd name="connsiteY64" fmla="*/ 59329 h 2809875"/>
                <a:gd name="connsiteX65" fmla="*/ 104406 w 2181225"/>
                <a:gd name="connsiteY65" fmla="*/ 67428 h 2809875"/>
                <a:gd name="connsiteX66" fmla="*/ 94509 w 2181225"/>
                <a:gd name="connsiteY66" fmla="*/ 76000 h 2809875"/>
                <a:gd name="connsiteX67" fmla="*/ 85036 w 2181225"/>
                <a:gd name="connsiteY67" fmla="*/ 85032 h 2809875"/>
                <a:gd name="connsiteX68" fmla="*/ 76004 w 2181225"/>
                <a:gd name="connsiteY68" fmla="*/ 94510 h 2809875"/>
                <a:gd name="connsiteX69" fmla="*/ 67431 w 2181225"/>
                <a:gd name="connsiteY69" fmla="*/ 104406 h 2809875"/>
                <a:gd name="connsiteX70" fmla="*/ 59333 w 2181225"/>
                <a:gd name="connsiteY70" fmla="*/ 114707 h 2809875"/>
                <a:gd name="connsiteX71" fmla="*/ 51729 w 2181225"/>
                <a:gd name="connsiteY71" fmla="*/ 125405 h 2809875"/>
                <a:gd name="connsiteX72" fmla="*/ 44633 w 2181225"/>
                <a:gd name="connsiteY72" fmla="*/ 136467 h 2809875"/>
                <a:gd name="connsiteX73" fmla="*/ 38065 w 2181225"/>
                <a:gd name="connsiteY73" fmla="*/ 147893 h 2809875"/>
                <a:gd name="connsiteX74" fmla="*/ 32041 w 2181225"/>
                <a:gd name="connsiteY74" fmla="*/ 159654 h 2809875"/>
                <a:gd name="connsiteX75" fmla="*/ 26579 w 2181225"/>
                <a:gd name="connsiteY75" fmla="*/ 171738 h 2809875"/>
                <a:gd name="connsiteX76" fmla="*/ 21695 w 2181225"/>
                <a:gd name="connsiteY76" fmla="*/ 184124 h 2809875"/>
                <a:gd name="connsiteX77" fmla="*/ 17406 w 2181225"/>
                <a:gd name="connsiteY77" fmla="*/ 196797 h 2809875"/>
                <a:gd name="connsiteX78" fmla="*/ 13731 w 2181225"/>
                <a:gd name="connsiteY78" fmla="*/ 209738 h 2809875"/>
                <a:gd name="connsiteX79" fmla="*/ 10685 w 2181225"/>
                <a:gd name="connsiteY79" fmla="*/ 222940 h 2809875"/>
                <a:gd name="connsiteX80" fmla="*/ 8287 w 2181225"/>
                <a:gd name="connsiteY80" fmla="*/ 236368 h 2809875"/>
                <a:gd name="connsiteX81" fmla="*/ 6551 w 2181225"/>
                <a:gd name="connsiteY81" fmla="*/ 250022 h 2809875"/>
                <a:gd name="connsiteX82" fmla="*/ 5498 w 2181225"/>
                <a:gd name="connsiteY82" fmla="*/ 263875 h 2809875"/>
                <a:gd name="connsiteX83" fmla="*/ 5144 w 2181225"/>
                <a:gd name="connsiteY83" fmla="*/ 277914 h 2809875"/>
                <a:gd name="connsiteX84" fmla="*/ 5144 w 2181225"/>
                <a:gd name="connsiteY84" fmla="*/ 2536820 h 2809875"/>
                <a:gd name="connsiteX85" fmla="*/ 5498 w 2181225"/>
                <a:gd name="connsiteY85" fmla="*/ 2550857 h 2809875"/>
                <a:gd name="connsiteX86" fmla="*/ 6551 w 2181225"/>
                <a:gd name="connsiteY86" fmla="*/ 2564710 h 2809875"/>
                <a:gd name="connsiteX87" fmla="*/ 8287 w 2181225"/>
                <a:gd name="connsiteY87" fmla="*/ 2578361 h 2809875"/>
                <a:gd name="connsiteX88" fmla="*/ 10685 w 2181225"/>
                <a:gd name="connsiteY88" fmla="*/ 2591793 h 2809875"/>
                <a:gd name="connsiteX89" fmla="*/ 13731 w 2181225"/>
                <a:gd name="connsiteY89" fmla="*/ 2604990 h 2809875"/>
                <a:gd name="connsiteX90" fmla="*/ 17406 w 2181225"/>
                <a:gd name="connsiteY90" fmla="*/ 2617934 h 2809875"/>
                <a:gd name="connsiteX91" fmla="*/ 21695 w 2181225"/>
                <a:gd name="connsiteY91" fmla="*/ 2630608 h 2809875"/>
                <a:gd name="connsiteX92" fmla="*/ 26579 w 2181225"/>
                <a:gd name="connsiteY92" fmla="*/ 2642995 h 2809875"/>
                <a:gd name="connsiteX93" fmla="*/ 32041 w 2181225"/>
                <a:gd name="connsiteY93" fmla="*/ 2655078 h 2809875"/>
                <a:gd name="connsiteX94" fmla="*/ 38065 w 2181225"/>
                <a:gd name="connsiteY94" fmla="*/ 2666839 h 2809875"/>
                <a:gd name="connsiteX95" fmla="*/ 44633 w 2181225"/>
                <a:gd name="connsiteY95" fmla="*/ 2678262 h 2809875"/>
                <a:gd name="connsiteX96" fmla="*/ 51729 w 2181225"/>
                <a:gd name="connsiteY96" fmla="*/ 2689329 h 2809875"/>
                <a:gd name="connsiteX97" fmla="*/ 59333 w 2181225"/>
                <a:gd name="connsiteY97" fmla="*/ 2700023 h 2809875"/>
                <a:gd name="connsiteX98" fmla="*/ 67431 w 2181225"/>
                <a:gd name="connsiteY98" fmla="*/ 2710328 h 2809875"/>
                <a:gd name="connsiteX99" fmla="*/ 76004 w 2181225"/>
                <a:gd name="connsiteY99" fmla="*/ 2720225 h 2809875"/>
                <a:gd name="connsiteX100" fmla="*/ 85036 w 2181225"/>
                <a:gd name="connsiteY100" fmla="*/ 2729698 h 2809875"/>
                <a:gd name="connsiteX101" fmla="*/ 94509 w 2181225"/>
                <a:gd name="connsiteY101" fmla="*/ 2738729 h 2809875"/>
                <a:gd name="connsiteX102" fmla="*/ 104406 w 2181225"/>
                <a:gd name="connsiteY102" fmla="*/ 2747303 h 2809875"/>
                <a:gd name="connsiteX103" fmla="*/ 114711 w 2181225"/>
                <a:gd name="connsiteY103" fmla="*/ 2755401 h 2809875"/>
                <a:gd name="connsiteX104" fmla="*/ 125405 w 2181225"/>
                <a:gd name="connsiteY104" fmla="*/ 2763005 h 2809875"/>
                <a:gd name="connsiteX105" fmla="*/ 136472 w 2181225"/>
                <a:gd name="connsiteY105" fmla="*/ 2770101 h 2809875"/>
                <a:gd name="connsiteX106" fmla="*/ 147895 w 2181225"/>
                <a:gd name="connsiteY106" fmla="*/ 2776669 h 2809875"/>
                <a:gd name="connsiteX107" fmla="*/ 159656 w 2181225"/>
                <a:gd name="connsiteY107" fmla="*/ 2782693 h 2809875"/>
                <a:gd name="connsiteX108" fmla="*/ 171739 w 2181225"/>
                <a:gd name="connsiteY108" fmla="*/ 2788155 h 2809875"/>
                <a:gd name="connsiteX109" fmla="*/ 184126 w 2181225"/>
                <a:gd name="connsiteY109" fmla="*/ 2793039 h 2809875"/>
                <a:gd name="connsiteX110" fmla="*/ 196800 w 2181225"/>
                <a:gd name="connsiteY110" fmla="*/ 2797328 h 2809875"/>
                <a:gd name="connsiteX111" fmla="*/ 209744 w 2181225"/>
                <a:gd name="connsiteY111" fmla="*/ 2801003 h 2809875"/>
                <a:gd name="connsiteX112" fmla="*/ 222941 w 2181225"/>
                <a:gd name="connsiteY112" fmla="*/ 2804048 h 2809875"/>
                <a:gd name="connsiteX113" fmla="*/ 236373 w 2181225"/>
                <a:gd name="connsiteY113" fmla="*/ 2806447 h 2809875"/>
                <a:gd name="connsiteX114" fmla="*/ 250024 w 2181225"/>
                <a:gd name="connsiteY114" fmla="*/ 2808182 h 2809875"/>
                <a:gd name="connsiteX115" fmla="*/ 263877 w 2181225"/>
                <a:gd name="connsiteY115" fmla="*/ 2809236 h 2809875"/>
                <a:gd name="connsiteX116" fmla="*/ 277914 w 2181225"/>
                <a:gd name="connsiteY116" fmla="*/ 2809590 h 2809875"/>
                <a:gd name="connsiteX117" fmla="*/ 1384278 w 2181225"/>
                <a:gd name="connsiteY117" fmla="*/ 2809590 h 2809875"/>
                <a:gd name="connsiteX118" fmla="*/ 861034 w 2181225"/>
                <a:gd name="connsiteY118" fmla="*/ 947885 h 2809875"/>
                <a:gd name="connsiteX119" fmla="*/ 849622 w 2181225"/>
                <a:gd name="connsiteY119" fmla="*/ 947399 h 2809875"/>
                <a:gd name="connsiteX120" fmla="*/ 838436 w 2181225"/>
                <a:gd name="connsiteY120" fmla="*/ 946425 h 2809875"/>
                <a:gd name="connsiteX121" fmla="*/ 827484 w 2181225"/>
                <a:gd name="connsiteY121" fmla="*/ 944971 h 2809875"/>
                <a:gd name="connsiteX122" fmla="*/ 816765 w 2181225"/>
                <a:gd name="connsiteY122" fmla="*/ 943023 h 2809875"/>
                <a:gd name="connsiteX123" fmla="*/ 806272 w 2181225"/>
                <a:gd name="connsiteY123" fmla="*/ 940595 h 2809875"/>
                <a:gd name="connsiteX124" fmla="*/ 796006 w 2181225"/>
                <a:gd name="connsiteY124" fmla="*/ 937681 h 2809875"/>
                <a:gd name="connsiteX125" fmla="*/ 785973 w 2181225"/>
                <a:gd name="connsiteY125" fmla="*/ 934279 h 2809875"/>
                <a:gd name="connsiteX126" fmla="*/ 776173 w 2181225"/>
                <a:gd name="connsiteY126" fmla="*/ 930391 h 2809875"/>
                <a:gd name="connsiteX127" fmla="*/ 766599 w 2181225"/>
                <a:gd name="connsiteY127" fmla="*/ 926015 h 2809875"/>
                <a:gd name="connsiteX128" fmla="*/ 757258 w 2181225"/>
                <a:gd name="connsiteY128" fmla="*/ 921160 h 2809875"/>
                <a:gd name="connsiteX129" fmla="*/ 748144 w 2181225"/>
                <a:gd name="connsiteY129" fmla="*/ 915811 h 2809875"/>
                <a:gd name="connsiteX130" fmla="*/ 739263 w 2181225"/>
                <a:gd name="connsiteY130" fmla="*/ 909981 h 2809875"/>
                <a:gd name="connsiteX131" fmla="*/ 730608 w 2181225"/>
                <a:gd name="connsiteY131" fmla="*/ 903665 h 2809875"/>
                <a:gd name="connsiteX132" fmla="*/ 722187 w 2181225"/>
                <a:gd name="connsiteY132" fmla="*/ 896862 h 2809875"/>
                <a:gd name="connsiteX133" fmla="*/ 713998 w 2181225"/>
                <a:gd name="connsiteY133" fmla="*/ 889572 h 2809875"/>
                <a:gd name="connsiteX134" fmla="*/ 709986 w 2181225"/>
                <a:gd name="connsiteY134" fmla="*/ 885745 h 2809875"/>
                <a:gd name="connsiteX135" fmla="*/ 706063 w 2181225"/>
                <a:gd name="connsiteY135" fmla="*/ 881829 h 2809875"/>
                <a:gd name="connsiteX136" fmla="*/ 698602 w 2181225"/>
                <a:gd name="connsiteY136" fmla="*/ 873819 h 2809875"/>
                <a:gd name="connsiteX137" fmla="*/ 691634 w 2181225"/>
                <a:gd name="connsiteY137" fmla="*/ 865569 h 2809875"/>
                <a:gd name="connsiteX138" fmla="*/ 685167 w 2181225"/>
                <a:gd name="connsiteY138" fmla="*/ 857086 h 2809875"/>
                <a:gd name="connsiteX139" fmla="*/ 679194 w 2181225"/>
                <a:gd name="connsiteY139" fmla="*/ 848362 h 2809875"/>
                <a:gd name="connsiteX140" fmla="*/ 673721 w 2181225"/>
                <a:gd name="connsiteY140" fmla="*/ 839406 h 2809875"/>
                <a:gd name="connsiteX141" fmla="*/ 668742 w 2181225"/>
                <a:gd name="connsiteY141" fmla="*/ 830202 h 2809875"/>
                <a:gd name="connsiteX142" fmla="*/ 664264 w 2181225"/>
                <a:gd name="connsiteY142" fmla="*/ 820772 h 2809875"/>
                <a:gd name="connsiteX143" fmla="*/ 660279 w 2181225"/>
                <a:gd name="connsiteY143" fmla="*/ 811103 h 2809875"/>
                <a:gd name="connsiteX144" fmla="*/ 656795 w 2181225"/>
                <a:gd name="connsiteY144" fmla="*/ 801193 h 2809875"/>
                <a:gd name="connsiteX145" fmla="*/ 653812 w 2181225"/>
                <a:gd name="connsiteY145" fmla="*/ 791043 h 2809875"/>
                <a:gd name="connsiteX146" fmla="*/ 651323 w 2181225"/>
                <a:gd name="connsiteY146" fmla="*/ 780667 h 2809875"/>
                <a:gd name="connsiteX147" fmla="*/ 649334 w 2181225"/>
                <a:gd name="connsiteY147" fmla="*/ 770044 h 2809875"/>
                <a:gd name="connsiteX148" fmla="*/ 647839 w 2181225"/>
                <a:gd name="connsiteY148" fmla="*/ 759188 h 2809875"/>
                <a:gd name="connsiteX149" fmla="*/ 646845 w 2181225"/>
                <a:gd name="connsiteY149" fmla="*/ 748091 h 2809875"/>
                <a:gd name="connsiteX150" fmla="*/ 646351 w 2181225"/>
                <a:gd name="connsiteY150" fmla="*/ 736762 h 2809875"/>
                <a:gd name="connsiteX151" fmla="*/ 646289 w 2181225"/>
                <a:gd name="connsiteY151" fmla="*/ 731008 h 2809875"/>
                <a:gd name="connsiteX152" fmla="*/ 646351 w 2181225"/>
                <a:gd name="connsiteY152" fmla="*/ 725254 h 2809875"/>
                <a:gd name="connsiteX153" fmla="*/ 646845 w 2181225"/>
                <a:gd name="connsiteY153" fmla="*/ 713925 h 2809875"/>
                <a:gd name="connsiteX154" fmla="*/ 647839 w 2181225"/>
                <a:gd name="connsiteY154" fmla="*/ 702828 h 2809875"/>
                <a:gd name="connsiteX155" fmla="*/ 649334 w 2181225"/>
                <a:gd name="connsiteY155" fmla="*/ 691972 h 2809875"/>
                <a:gd name="connsiteX156" fmla="*/ 651323 w 2181225"/>
                <a:gd name="connsiteY156" fmla="*/ 681349 h 2809875"/>
                <a:gd name="connsiteX157" fmla="*/ 653812 w 2181225"/>
                <a:gd name="connsiteY157" fmla="*/ 670973 h 2809875"/>
                <a:gd name="connsiteX158" fmla="*/ 656795 w 2181225"/>
                <a:gd name="connsiteY158" fmla="*/ 660823 h 2809875"/>
                <a:gd name="connsiteX159" fmla="*/ 660279 w 2181225"/>
                <a:gd name="connsiteY159" fmla="*/ 650913 h 2809875"/>
                <a:gd name="connsiteX160" fmla="*/ 664264 w 2181225"/>
                <a:gd name="connsiteY160" fmla="*/ 641244 h 2809875"/>
                <a:gd name="connsiteX161" fmla="*/ 668742 w 2181225"/>
                <a:gd name="connsiteY161" fmla="*/ 631814 h 2809875"/>
                <a:gd name="connsiteX162" fmla="*/ 673721 w 2181225"/>
                <a:gd name="connsiteY162" fmla="*/ 622610 h 2809875"/>
                <a:gd name="connsiteX163" fmla="*/ 679194 w 2181225"/>
                <a:gd name="connsiteY163" fmla="*/ 613654 h 2809875"/>
                <a:gd name="connsiteX164" fmla="*/ 685167 w 2181225"/>
                <a:gd name="connsiteY164" fmla="*/ 604931 h 2809875"/>
                <a:gd name="connsiteX165" fmla="*/ 691634 w 2181225"/>
                <a:gd name="connsiteY165" fmla="*/ 596447 h 2809875"/>
                <a:gd name="connsiteX166" fmla="*/ 698602 w 2181225"/>
                <a:gd name="connsiteY166" fmla="*/ 588197 h 2809875"/>
                <a:gd name="connsiteX167" fmla="*/ 706063 w 2181225"/>
                <a:gd name="connsiteY167" fmla="*/ 580187 h 2809875"/>
                <a:gd name="connsiteX168" fmla="*/ 709986 w 2181225"/>
                <a:gd name="connsiteY168" fmla="*/ 576264 h 2809875"/>
                <a:gd name="connsiteX169" fmla="*/ 713998 w 2181225"/>
                <a:gd name="connsiteY169" fmla="*/ 572444 h 2809875"/>
                <a:gd name="connsiteX170" fmla="*/ 722187 w 2181225"/>
                <a:gd name="connsiteY170" fmla="*/ 565154 h 2809875"/>
                <a:gd name="connsiteX171" fmla="*/ 730608 w 2181225"/>
                <a:gd name="connsiteY171" fmla="*/ 558351 h 2809875"/>
                <a:gd name="connsiteX172" fmla="*/ 739263 w 2181225"/>
                <a:gd name="connsiteY172" fmla="*/ 552035 h 2809875"/>
                <a:gd name="connsiteX173" fmla="*/ 748144 w 2181225"/>
                <a:gd name="connsiteY173" fmla="*/ 546199 h 2809875"/>
                <a:gd name="connsiteX174" fmla="*/ 757258 w 2181225"/>
                <a:gd name="connsiteY174" fmla="*/ 540856 h 2809875"/>
                <a:gd name="connsiteX175" fmla="*/ 766599 w 2181225"/>
                <a:gd name="connsiteY175" fmla="*/ 536001 h 2809875"/>
                <a:gd name="connsiteX176" fmla="*/ 776173 w 2181225"/>
                <a:gd name="connsiteY176" fmla="*/ 531625 h 2809875"/>
                <a:gd name="connsiteX177" fmla="*/ 785973 w 2181225"/>
                <a:gd name="connsiteY177" fmla="*/ 527737 h 2809875"/>
                <a:gd name="connsiteX178" fmla="*/ 796006 w 2181225"/>
                <a:gd name="connsiteY178" fmla="*/ 524335 h 2809875"/>
                <a:gd name="connsiteX179" fmla="*/ 806272 w 2181225"/>
                <a:gd name="connsiteY179" fmla="*/ 521421 h 2809875"/>
                <a:gd name="connsiteX180" fmla="*/ 816765 w 2181225"/>
                <a:gd name="connsiteY180" fmla="*/ 518993 h 2809875"/>
                <a:gd name="connsiteX181" fmla="*/ 827484 w 2181225"/>
                <a:gd name="connsiteY181" fmla="*/ 517045 h 2809875"/>
                <a:gd name="connsiteX182" fmla="*/ 838436 w 2181225"/>
                <a:gd name="connsiteY182" fmla="*/ 515591 h 2809875"/>
                <a:gd name="connsiteX183" fmla="*/ 849622 w 2181225"/>
                <a:gd name="connsiteY183" fmla="*/ 514617 h 2809875"/>
                <a:gd name="connsiteX184" fmla="*/ 861034 w 2181225"/>
                <a:gd name="connsiteY184" fmla="*/ 514131 h 2809875"/>
                <a:gd name="connsiteX185" fmla="*/ 866829 w 2181225"/>
                <a:gd name="connsiteY185" fmla="*/ 514069 h 2809875"/>
                <a:gd name="connsiteX186" fmla="*/ 872624 w 2181225"/>
                <a:gd name="connsiteY186" fmla="*/ 514131 h 2809875"/>
                <a:gd name="connsiteX187" fmla="*/ 884035 w 2181225"/>
                <a:gd name="connsiteY187" fmla="*/ 514617 h 2809875"/>
                <a:gd name="connsiteX188" fmla="*/ 895214 w 2181225"/>
                <a:gd name="connsiteY188" fmla="*/ 515591 h 2809875"/>
                <a:gd name="connsiteX189" fmla="*/ 906173 w 2181225"/>
                <a:gd name="connsiteY189" fmla="*/ 517045 h 2809875"/>
                <a:gd name="connsiteX190" fmla="*/ 916892 w 2181225"/>
                <a:gd name="connsiteY190" fmla="*/ 518993 h 2809875"/>
                <a:gd name="connsiteX191" fmla="*/ 927385 w 2181225"/>
                <a:gd name="connsiteY191" fmla="*/ 521421 h 2809875"/>
                <a:gd name="connsiteX192" fmla="*/ 937651 w 2181225"/>
                <a:gd name="connsiteY192" fmla="*/ 524335 h 2809875"/>
                <a:gd name="connsiteX193" fmla="*/ 947684 w 2181225"/>
                <a:gd name="connsiteY193" fmla="*/ 527737 h 2809875"/>
                <a:gd name="connsiteX194" fmla="*/ 957485 w 2181225"/>
                <a:gd name="connsiteY194" fmla="*/ 531625 h 2809875"/>
                <a:gd name="connsiteX195" fmla="*/ 967058 w 2181225"/>
                <a:gd name="connsiteY195" fmla="*/ 536001 h 2809875"/>
                <a:gd name="connsiteX196" fmla="*/ 976399 w 2181225"/>
                <a:gd name="connsiteY196" fmla="*/ 540856 h 2809875"/>
                <a:gd name="connsiteX197" fmla="*/ 985513 w 2181225"/>
                <a:gd name="connsiteY197" fmla="*/ 546199 h 2809875"/>
                <a:gd name="connsiteX198" fmla="*/ 994394 w 2181225"/>
                <a:gd name="connsiteY198" fmla="*/ 552035 h 2809875"/>
                <a:gd name="connsiteX199" fmla="*/ 1003049 w 2181225"/>
                <a:gd name="connsiteY199" fmla="*/ 558351 h 2809875"/>
                <a:gd name="connsiteX200" fmla="*/ 1011471 w 2181225"/>
                <a:gd name="connsiteY200" fmla="*/ 565154 h 2809875"/>
                <a:gd name="connsiteX201" fmla="*/ 1019659 w 2181225"/>
                <a:gd name="connsiteY201" fmla="*/ 572444 h 2809875"/>
                <a:gd name="connsiteX202" fmla="*/ 1023671 w 2181225"/>
                <a:gd name="connsiteY202" fmla="*/ 576264 h 2809875"/>
                <a:gd name="connsiteX203" fmla="*/ 1027587 w 2181225"/>
                <a:gd name="connsiteY203" fmla="*/ 580187 h 2809875"/>
                <a:gd name="connsiteX204" fmla="*/ 1035055 w 2181225"/>
                <a:gd name="connsiteY204" fmla="*/ 588197 h 2809875"/>
                <a:gd name="connsiteX205" fmla="*/ 1042023 w 2181225"/>
                <a:gd name="connsiteY205" fmla="*/ 596447 h 2809875"/>
                <a:gd name="connsiteX206" fmla="*/ 1048490 w 2181225"/>
                <a:gd name="connsiteY206" fmla="*/ 604931 h 2809875"/>
                <a:gd name="connsiteX207" fmla="*/ 1054463 w 2181225"/>
                <a:gd name="connsiteY207" fmla="*/ 613654 h 2809875"/>
                <a:gd name="connsiteX208" fmla="*/ 1059936 w 2181225"/>
                <a:gd name="connsiteY208" fmla="*/ 622610 h 2809875"/>
                <a:gd name="connsiteX209" fmla="*/ 1064915 w 2181225"/>
                <a:gd name="connsiteY209" fmla="*/ 631814 h 2809875"/>
                <a:gd name="connsiteX210" fmla="*/ 1069393 w 2181225"/>
                <a:gd name="connsiteY210" fmla="*/ 641244 h 2809875"/>
                <a:gd name="connsiteX211" fmla="*/ 1073371 w 2181225"/>
                <a:gd name="connsiteY211" fmla="*/ 650913 h 2809875"/>
                <a:gd name="connsiteX212" fmla="*/ 1076855 w 2181225"/>
                <a:gd name="connsiteY212" fmla="*/ 660823 h 2809875"/>
                <a:gd name="connsiteX213" fmla="*/ 1079845 w 2181225"/>
                <a:gd name="connsiteY213" fmla="*/ 670973 h 2809875"/>
                <a:gd name="connsiteX214" fmla="*/ 1082334 w 2181225"/>
                <a:gd name="connsiteY214" fmla="*/ 681349 h 2809875"/>
                <a:gd name="connsiteX215" fmla="*/ 1084323 w 2181225"/>
                <a:gd name="connsiteY215" fmla="*/ 691972 h 2809875"/>
                <a:gd name="connsiteX216" fmla="*/ 1085811 w 2181225"/>
                <a:gd name="connsiteY216" fmla="*/ 702828 h 2809875"/>
                <a:gd name="connsiteX217" fmla="*/ 1086813 w 2181225"/>
                <a:gd name="connsiteY217" fmla="*/ 713925 h 2809875"/>
                <a:gd name="connsiteX218" fmla="*/ 1087306 w 2181225"/>
                <a:gd name="connsiteY218" fmla="*/ 725254 h 2809875"/>
                <a:gd name="connsiteX219" fmla="*/ 1087368 w 2181225"/>
                <a:gd name="connsiteY219" fmla="*/ 731008 h 2809875"/>
                <a:gd name="connsiteX220" fmla="*/ 1087306 w 2181225"/>
                <a:gd name="connsiteY220" fmla="*/ 736762 h 2809875"/>
                <a:gd name="connsiteX221" fmla="*/ 1086813 w 2181225"/>
                <a:gd name="connsiteY221" fmla="*/ 748091 h 2809875"/>
                <a:gd name="connsiteX222" fmla="*/ 1085811 w 2181225"/>
                <a:gd name="connsiteY222" fmla="*/ 759188 h 2809875"/>
                <a:gd name="connsiteX223" fmla="*/ 1084323 w 2181225"/>
                <a:gd name="connsiteY223" fmla="*/ 770044 h 2809875"/>
                <a:gd name="connsiteX224" fmla="*/ 1082334 w 2181225"/>
                <a:gd name="connsiteY224" fmla="*/ 780667 h 2809875"/>
                <a:gd name="connsiteX225" fmla="*/ 1079845 w 2181225"/>
                <a:gd name="connsiteY225" fmla="*/ 791043 h 2809875"/>
                <a:gd name="connsiteX226" fmla="*/ 1076855 w 2181225"/>
                <a:gd name="connsiteY226" fmla="*/ 801193 h 2809875"/>
                <a:gd name="connsiteX227" fmla="*/ 1073371 w 2181225"/>
                <a:gd name="connsiteY227" fmla="*/ 811103 h 2809875"/>
                <a:gd name="connsiteX228" fmla="*/ 1069393 w 2181225"/>
                <a:gd name="connsiteY228" fmla="*/ 820772 h 2809875"/>
                <a:gd name="connsiteX229" fmla="*/ 1064915 w 2181225"/>
                <a:gd name="connsiteY229" fmla="*/ 830202 h 2809875"/>
                <a:gd name="connsiteX230" fmla="*/ 1059936 w 2181225"/>
                <a:gd name="connsiteY230" fmla="*/ 839406 h 2809875"/>
                <a:gd name="connsiteX231" fmla="*/ 1054463 w 2181225"/>
                <a:gd name="connsiteY231" fmla="*/ 848362 h 2809875"/>
                <a:gd name="connsiteX232" fmla="*/ 1048490 w 2181225"/>
                <a:gd name="connsiteY232" fmla="*/ 857086 h 2809875"/>
                <a:gd name="connsiteX233" fmla="*/ 1042023 w 2181225"/>
                <a:gd name="connsiteY233" fmla="*/ 865569 h 2809875"/>
                <a:gd name="connsiteX234" fmla="*/ 1035055 w 2181225"/>
                <a:gd name="connsiteY234" fmla="*/ 873819 h 2809875"/>
                <a:gd name="connsiteX235" fmla="*/ 1027587 w 2181225"/>
                <a:gd name="connsiteY235" fmla="*/ 881829 h 2809875"/>
                <a:gd name="connsiteX236" fmla="*/ 1023671 w 2181225"/>
                <a:gd name="connsiteY236" fmla="*/ 885745 h 2809875"/>
                <a:gd name="connsiteX237" fmla="*/ 1019659 w 2181225"/>
                <a:gd name="connsiteY237" fmla="*/ 889572 h 2809875"/>
                <a:gd name="connsiteX238" fmla="*/ 1011471 w 2181225"/>
                <a:gd name="connsiteY238" fmla="*/ 896862 h 2809875"/>
                <a:gd name="connsiteX239" fmla="*/ 1003049 w 2181225"/>
                <a:gd name="connsiteY239" fmla="*/ 903665 h 2809875"/>
                <a:gd name="connsiteX240" fmla="*/ 994394 w 2181225"/>
                <a:gd name="connsiteY240" fmla="*/ 909981 h 2809875"/>
                <a:gd name="connsiteX241" fmla="*/ 985513 w 2181225"/>
                <a:gd name="connsiteY241" fmla="*/ 915811 h 2809875"/>
                <a:gd name="connsiteX242" fmla="*/ 976399 w 2181225"/>
                <a:gd name="connsiteY242" fmla="*/ 921160 h 2809875"/>
                <a:gd name="connsiteX243" fmla="*/ 967058 w 2181225"/>
                <a:gd name="connsiteY243" fmla="*/ 926015 h 2809875"/>
                <a:gd name="connsiteX244" fmla="*/ 957485 w 2181225"/>
                <a:gd name="connsiteY244" fmla="*/ 930391 h 2809875"/>
                <a:gd name="connsiteX245" fmla="*/ 947684 w 2181225"/>
                <a:gd name="connsiteY245" fmla="*/ 934279 h 2809875"/>
                <a:gd name="connsiteX246" fmla="*/ 937651 w 2181225"/>
                <a:gd name="connsiteY246" fmla="*/ 937681 h 2809875"/>
                <a:gd name="connsiteX247" fmla="*/ 927385 w 2181225"/>
                <a:gd name="connsiteY247" fmla="*/ 940595 h 2809875"/>
                <a:gd name="connsiteX248" fmla="*/ 916892 w 2181225"/>
                <a:gd name="connsiteY248" fmla="*/ 943023 h 2809875"/>
                <a:gd name="connsiteX249" fmla="*/ 906173 w 2181225"/>
                <a:gd name="connsiteY249" fmla="*/ 944971 h 2809875"/>
                <a:gd name="connsiteX250" fmla="*/ 895214 w 2181225"/>
                <a:gd name="connsiteY250" fmla="*/ 946425 h 2809875"/>
                <a:gd name="connsiteX251" fmla="*/ 884035 w 2181225"/>
                <a:gd name="connsiteY251" fmla="*/ 947399 h 2809875"/>
                <a:gd name="connsiteX252" fmla="*/ 872624 w 2181225"/>
                <a:gd name="connsiteY252" fmla="*/ 947885 h 2809875"/>
                <a:gd name="connsiteX253" fmla="*/ 866829 w 2181225"/>
                <a:gd name="connsiteY253" fmla="*/ 947947 h 2809875"/>
                <a:gd name="connsiteX254" fmla="*/ 1355043 w 2181225"/>
                <a:gd name="connsiteY254" fmla="*/ 948482 h 2809875"/>
                <a:gd name="connsiteX255" fmla="*/ 1343707 w 2181225"/>
                <a:gd name="connsiteY255" fmla="*/ 948009 h 2809875"/>
                <a:gd name="connsiteX256" fmla="*/ 1332603 w 2181225"/>
                <a:gd name="connsiteY256" fmla="*/ 947049 h 2809875"/>
                <a:gd name="connsiteX257" fmla="*/ 1321727 w 2181225"/>
                <a:gd name="connsiteY257" fmla="*/ 945615 h 2809875"/>
                <a:gd name="connsiteX258" fmla="*/ 1311090 w 2181225"/>
                <a:gd name="connsiteY258" fmla="*/ 943695 h 2809875"/>
                <a:gd name="connsiteX259" fmla="*/ 1300686 w 2181225"/>
                <a:gd name="connsiteY259" fmla="*/ 941302 h 2809875"/>
                <a:gd name="connsiteX260" fmla="*/ 1290509 w 2181225"/>
                <a:gd name="connsiteY260" fmla="*/ 938428 h 2809875"/>
                <a:gd name="connsiteX261" fmla="*/ 1280572 w 2181225"/>
                <a:gd name="connsiteY261" fmla="*/ 935075 h 2809875"/>
                <a:gd name="connsiteX262" fmla="*/ 1270861 w 2181225"/>
                <a:gd name="connsiteY262" fmla="*/ 931248 h 2809875"/>
                <a:gd name="connsiteX263" fmla="*/ 1261383 w 2181225"/>
                <a:gd name="connsiteY263" fmla="*/ 926934 h 2809875"/>
                <a:gd name="connsiteX264" fmla="*/ 1252139 w 2181225"/>
                <a:gd name="connsiteY264" fmla="*/ 922147 h 2809875"/>
                <a:gd name="connsiteX265" fmla="*/ 1243127 w 2181225"/>
                <a:gd name="connsiteY265" fmla="*/ 916880 h 2809875"/>
                <a:gd name="connsiteX266" fmla="*/ 1234349 w 2181225"/>
                <a:gd name="connsiteY266" fmla="*/ 911133 h 2809875"/>
                <a:gd name="connsiteX267" fmla="*/ 1225804 w 2181225"/>
                <a:gd name="connsiteY267" fmla="*/ 904906 h 2809875"/>
                <a:gd name="connsiteX268" fmla="*/ 1217492 w 2181225"/>
                <a:gd name="connsiteY268" fmla="*/ 898206 h 2809875"/>
                <a:gd name="connsiteX269" fmla="*/ 1209406 w 2181225"/>
                <a:gd name="connsiteY269" fmla="*/ 891019 h 2809875"/>
                <a:gd name="connsiteX270" fmla="*/ 1205456 w 2181225"/>
                <a:gd name="connsiteY270" fmla="*/ 887254 h 2809875"/>
                <a:gd name="connsiteX271" fmla="*/ 1201588 w 2181225"/>
                <a:gd name="connsiteY271" fmla="*/ 883386 h 2809875"/>
                <a:gd name="connsiteX272" fmla="*/ 1194230 w 2181225"/>
                <a:gd name="connsiteY272" fmla="*/ 875472 h 2809875"/>
                <a:gd name="connsiteX273" fmla="*/ 1187365 w 2181225"/>
                <a:gd name="connsiteY273" fmla="*/ 867311 h 2809875"/>
                <a:gd name="connsiteX274" fmla="*/ 1180987 w 2181225"/>
                <a:gd name="connsiteY274" fmla="*/ 858896 h 2809875"/>
                <a:gd name="connsiteX275" fmla="*/ 1175096 w 2181225"/>
                <a:gd name="connsiteY275" fmla="*/ 850228 h 2809875"/>
                <a:gd name="connsiteX276" fmla="*/ 1169699 w 2181225"/>
                <a:gd name="connsiteY276" fmla="*/ 841312 h 2809875"/>
                <a:gd name="connsiteX277" fmla="*/ 1164795 w 2181225"/>
                <a:gd name="connsiteY277" fmla="*/ 832143 h 2809875"/>
                <a:gd name="connsiteX278" fmla="*/ 1160378 w 2181225"/>
                <a:gd name="connsiteY278" fmla="*/ 822720 h 2809875"/>
                <a:gd name="connsiteX279" fmla="*/ 1156456 w 2181225"/>
                <a:gd name="connsiteY279" fmla="*/ 813050 h 2809875"/>
                <a:gd name="connsiteX280" fmla="*/ 1153020 w 2181225"/>
                <a:gd name="connsiteY280" fmla="*/ 803127 h 2809875"/>
                <a:gd name="connsiteX281" fmla="*/ 1150078 w 2181225"/>
                <a:gd name="connsiteY281" fmla="*/ 792956 h 2809875"/>
                <a:gd name="connsiteX282" fmla="*/ 1147623 w 2181225"/>
                <a:gd name="connsiteY282" fmla="*/ 782532 h 2809875"/>
                <a:gd name="connsiteX283" fmla="*/ 1145661 w 2181225"/>
                <a:gd name="connsiteY283" fmla="*/ 771854 h 2809875"/>
                <a:gd name="connsiteX284" fmla="*/ 1144187 w 2181225"/>
                <a:gd name="connsiteY284" fmla="*/ 760930 h 2809875"/>
                <a:gd name="connsiteX285" fmla="*/ 1143206 w 2181225"/>
                <a:gd name="connsiteY285" fmla="*/ 749751 h 2809875"/>
                <a:gd name="connsiteX286" fmla="*/ 1142719 w 2181225"/>
                <a:gd name="connsiteY286" fmla="*/ 738319 h 2809875"/>
                <a:gd name="connsiteX287" fmla="*/ 1142657 w 2181225"/>
                <a:gd name="connsiteY287" fmla="*/ 732510 h 2809875"/>
                <a:gd name="connsiteX288" fmla="*/ 1142719 w 2181225"/>
                <a:gd name="connsiteY288" fmla="*/ 726701 h 2809875"/>
                <a:gd name="connsiteX289" fmla="*/ 1143220 w 2181225"/>
                <a:gd name="connsiteY289" fmla="*/ 715262 h 2809875"/>
                <a:gd name="connsiteX290" fmla="*/ 1144221 w 2181225"/>
                <a:gd name="connsiteY290" fmla="*/ 704063 h 2809875"/>
                <a:gd name="connsiteX291" fmla="*/ 1145716 w 2181225"/>
                <a:gd name="connsiteY291" fmla="*/ 693111 h 2809875"/>
                <a:gd name="connsiteX292" fmla="*/ 1147719 w 2181225"/>
                <a:gd name="connsiteY292" fmla="*/ 682398 h 2809875"/>
                <a:gd name="connsiteX293" fmla="*/ 1150222 w 2181225"/>
                <a:gd name="connsiteY293" fmla="*/ 671926 h 2809875"/>
                <a:gd name="connsiteX294" fmla="*/ 1153219 w 2181225"/>
                <a:gd name="connsiteY294" fmla="*/ 661694 h 2809875"/>
                <a:gd name="connsiteX295" fmla="*/ 1156716 w 2181225"/>
                <a:gd name="connsiteY295" fmla="*/ 651702 h 2809875"/>
                <a:gd name="connsiteX296" fmla="*/ 1160714 w 2181225"/>
                <a:gd name="connsiteY296" fmla="*/ 641957 h 2809875"/>
                <a:gd name="connsiteX297" fmla="*/ 1165220 w 2181225"/>
                <a:gd name="connsiteY297" fmla="*/ 632452 h 2809875"/>
                <a:gd name="connsiteX298" fmla="*/ 1170220 w 2181225"/>
                <a:gd name="connsiteY298" fmla="*/ 623193 h 2809875"/>
                <a:gd name="connsiteX299" fmla="*/ 1175720 w 2181225"/>
                <a:gd name="connsiteY299" fmla="*/ 614168 h 2809875"/>
                <a:gd name="connsiteX300" fmla="*/ 1181721 w 2181225"/>
                <a:gd name="connsiteY300" fmla="*/ 605390 h 2809875"/>
                <a:gd name="connsiteX301" fmla="*/ 1188215 w 2181225"/>
                <a:gd name="connsiteY301" fmla="*/ 596852 h 2809875"/>
                <a:gd name="connsiteX302" fmla="*/ 1195217 w 2181225"/>
                <a:gd name="connsiteY302" fmla="*/ 588561 h 2809875"/>
                <a:gd name="connsiteX303" fmla="*/ 1202720 w 2181225"/>
                <a:gd name="connsiteY303" fmla="*/ 580502 h 2809875"/>
                <a:gd name="connsiteX304" fmla="*/ 1206656 w 2181225"/>
                <a:gd name="connsiteY304" fmla="*/ 576566 h 2809875"/>
                <a:gd name="connsiteX305" fmla="*/ 1210682 w 2181225"/>
                <a:gd name="connsiteY305" fmla="*/ 572725 h 2809875"/>
                <a:gd name="connsiteX306" fmla="*/ 1218891 w 2181225"/>
                <a:gd name="connsiteY306" fmla="*/ 565401 h 2809875"/>
                <a:gd name="connsiteX307" fmla="*/ 1227299 w 2181225"/>
                <a:gd name="connsiteY307" fmla="*/ 558564 h 2809875"/>
                <a:gd name="connsiteX308" fmla="*/ 1235919 w 2181225"/>
                <a:gd name="connsiteY308" fmla="*/ 552220 h 2809875"/>
                <a:gd name="connsiteX309" fmla="*/ 1244746 w 2181225"/>
                <a:gd name="connsiteY309" fmla="*/ 546356 h 2809875"/>
                <a:gd name="connsiteX310" fmla="*/ 1253778 w 2181225"/>
                <a:gd name="connsiteY310" fmla="*/ 540987 h 2809875"/>
                <a:gd name="connsiteX311" fmla="*/ 1263015 w 2181225"/>
                <a:gd name="connsiteY311" fmla="*/ 536104 h 2809875"/>
                <a:gd name="connsiteX312" fmla="*/ 1272466 w 2181225"/>
                <a:gd name="connsiteY312" fmla="*/ 531708 h 2809875"/>
                <a:gd name="connsiteX313" fmla="*/ 1282115 w 2181225"/>
                <a:gd name="connsiteY313" fmla="*/ 527805 h 2809875"/>
                <a:gd name="connsiteX314" fmla="*/ 1291977 w 2181225"/>
                <a:gd name="connsiteY314" fmla="*/ 524383 h 2809875"/>
                <a:gd name="connsiteX315" fmla="*/ 1302044 w 2181225"/>
                <a:gd name="connsiteY315" fmla="*/ 521455 h 2809875"/>
                <a:gd name="connsiteX316" fmla="*/ 1312311 w 2181225"/>
                <a:gd name="connsiteY316" fmla="*/ 519013 h 2809875"/>
                <a:gd name="connsiteX317" fmla="*/ 1322790 w 2181225"/>
                <a:gd name="connsiteY317" fmla="*/ 517059 h 2809875"/>
                <a:gd name="connsiteX318" fmla="*/ 1333481 w 2181225"/>
                <a:gd name="connsiteY318" fmla="*/ 515598 h 2809875"/>
                <a:gd name="connsiteX319" fmla="*/ 1344372 w 2181225"/>
                <a:gd name="connsiteY319" fmla="*/ 514617 h 2809875"/>
                <a:gd name="connsiteX320" fmla="*/ 1355468 w 2181225"/>
                <a:gd name="connsiteY320" fmla="*/ 514131 h 2809875"/>
                <a:gd name="connsiteX321" fmla="*/ 1361092 w 2181225"/>
                <a:gd name="connsiteY321" fmla="*/ 514069 h 2809875"/>
                <a:gd name="connsiteX322" fmla="*/ 1366722 w 2181225"/>
                <a:gd name="connsiteY322" fmla="*/ 514131 h 2809875"/>
                <a:gd name="connsiteX323" fmla="*/ 1377846 w 2181225"/>
                <a:gd name="connsiteY323" fmla="*/ 514597 h 2809875"/>
                <a:gd name="connsiteX324" fmla="*/ 1388777 w 2181225"/>
                <a:gd name="connsiteY324" fmla="*/ 515523 h 2809875"/>
                <a:gd name="connsiteX325" fmla="*/ 1399524 w 2181225"/>
                <a:gd name="connsiteY325" fmla="*/ 516922 h 2809875"/>
                <a:gd name="connsiteX326" fmla="*/ 1410092 w 2181225"/>
                <a:gd name="connsiteY326" fmla="*/ 518780 h 2809875"/>
                <a:gd name="connsiteX327" fmla="*/ 1420468 w 2181225"/>
                <a:gd name="connsiteY327" fmla="*/ 521098 h 2809875"/>
                <a:gd name="connsiteX328" fmla="*/ 1430659 w 2181225"/>
                <a:gd name="connsiteY328" fmla="*/ 523890 h 2809875"/>
                <a:gd name="connsiteX329" fmla="*/ 1440665 w 2181225"/>
                <a:gd name="connsiteY329" fmla="*/ 527140 h 2809875"/>
                <a:gd name="connsiteX330" fmla="*/ 1450486 w 2181225"/>
                <a:gd name="connsiteY330" fmla="*/ 530864 h 2809875"/>
                <a:gd name="connsiteX331" fmla="*/ 1460128 w 2181225"/>
                <a:gd name="connsiteY331" fmla="*/ 535048 h 2809875"/>
                <a:gd name="connsiteX332" fmla="*/ 1469578 w 2181225"/>
                <a:gd name="connsiteY332" fmla="*/ 539690 h 2809875"/>
                <a:gd name="connsiteX333" fmla="*/ 1478843 w 2181225"/>
                <a:gd name="connsiteY333" fmla="*/ 544806 h 2809875"/>
                <a:gd name="connsiteX334" fmla="*/ 1487917 w 2181225"/>
                <a:gd name="connsiteY334" fmla="*/ 550382 h 2809875"/>
                <a:gd name="connsiteX335" fmla="*/ 1496811 w 2181225"/>
                <a:gd name="connsiteY335" fmla="*/ 556424 h 2809875"/>
                <a:gd name="connsiteX336" fmla="*/ 1505521 w 2181225"/>
                <a:gd name="connsiteY336" fmla="*/ 562932 h 2809875"/>
                <a:gd name="connsiteX337" fmla="*/ 1514046 w 2181225"/>
                <a:gd name="connsiteY337" fmla="*/ 569900 h 2809875"/>
                <a:gd name="connsiteX338" fmla="*/ 1518236 w 2181225"/>
                <a:gd name="connsiteY338" fmla="*/ 573562 h 2809875"/>
                <a:gd name="connsiteX339" fmla="*/ 1469565 w 2181225"/>
                <a:gd name="connsiteY339" fmla="*/ 643870 h 2809875"/>
                <a:gd name="connsiteX340" fmla="*/ 1466046 w 2181225"/>
                <a:gd name="connsiteY340" fmla="*/ 640853 h 2809875"/>
                <a:gd name="connsiteX341" fmla="*/ 1459127 w 2181225"/>
                <a:gd name="connsiteY341" fmla="*/ 635174 h 2809875"/>
                <a:gd name="connsiteX342" fmla="*/ 1452351 w 2181225"/>
                <a:gd name="connsiteY342" fmla="*/ 629969 h 2809875"/>
                <a:gd name="connsiteX343" fmla="*/ 1445712 w 2181225"/>
                <a:gd name="connsiteY343" fmla="*/ 625244 h 2809875"/>
                <a:gd name="connsiteX344" fmla="*/ 1439218 w 2181225"/>
                <a:gd name="connsiteY344" fmla="*/ 621006 h 2809875"/>
                <a:gd name="connsiteX345" fmla="*/ 1432861 w 2181225"/>
                <a:gd name="connsiteY345" fmla="*/ 617241 h 2809875"/>
                <a:gd name="connsiteX346" fmla="*/ 1426640 w 2181225"/>
                <a:gd name="connsiteY346" fmla="*/ 613949 h 2809875"/>
                <a:gd name="connsiteX347" fmla="*/ 1420564 w 2181225"/>
                <a:gd name="connsiteY347" fmla="*/ 611144 h 2809875"/>
                <a:gd name="connsiteX348" fmla="*/ 1417581 w 2181225"/>
                <a:gd name="connsiteY348" fmla="*/ 609923 h 2809875"/>
                <a:gd name="connsiteX349" fmla="*/ 1414598 w 2181225"/>
                <a:gd name="connsiteY349" fmla="*/ 608792 h 2809875"/>
                <a:gd name="connsiteX350" fmla="*/ 1408542 w 2181225"/>
                <a:gd name="connsiteY350" fmla="*/ 606755 h 2809875"/>
                <a:gd name="connsiteX351" fmla="*/ 1402363 w 2181225"/>
                <a:gd name="connsiteY351" fmla="*/ 605006 h 2809875"/>
                <a:gd name="connsiteX352" fmla="*/ 1396067 w 2181225"/>
                <a:gd name="connsiteY352" fmla="*/ 603552 h 2809875"/>
                <a:gd name="connsiteX353" fmla="*/ 1389641 w 2181225"/>
                <a:gd name="connsiteY353" fmla="*/ 602386 h 2809875"/>
                <a:gd name="connsiteX354" fmla="*/ 1383099 w 2181225"/>
                <a:gd name="connsiteY354" fmla="*/ 601515 h 2809875"/>
                <a:gd name="connsiteX355" fmla="*/ 1376433 w 2181225"/>
                <a:gd name="connsiteY355" fmla="*/ 600932 h 2809875"/>
                <a:gd name="connsiteX356" fmla="*/ 1369644 w 2181225"/>
                <a:gd name="connsiteY356" fmla="*/ 600644 h 2809875"/>
                <a:gd name="connsiteX357" fmla="*/ 1366201 w 2181225"/>
                <a:gd name="connsiteY357" fmla="*/ 600603 h 2809875"/>
                <a:gd name="connsiteX358" fmla="*/ 1362875 w 2181225"/>
                <a:gd name="connsiteY358" fmla="*/ 600644 h 2809875"/>
                <a:gd name="connsiteX359" fmla="*/ 1356325 w 2181225"/>
                <a:gd name="connsiteY359" fmla="*/ 600925 h 2809875"/>
                <a:gd name="connsiteX360" fmla="*/ 1349899 w 2181225"/>
                <a:gd name="connsiteY360" fmla="*/ 601495 h 2809875"/>
                <a:gd name="connsiteX361" fmla="*/ 1343611 w 2181225"/>
                <a:gd name="connsiteY361" fmla="*/ 602345 h 2809875"/>
                <a:gd name="connsiteX362" fmla="*/ 1337452 w 2181225"/>
                <a:gd name="connsiteY362" fmla="*/ 603484 h 2809875"/>
                <a:gd name="connsiteX363" fmla="*/ 1331424 w 2181225"/>
                <a:gd name="connsiteY363" fmla="*/ 604903 h 2809875"/>
                <a:gd name="connsiteX364" fmla="*/ 1325526 w 2181225"/>
                <a:gd name="connsiteY364" fmla="*/ 606604 h 2809875"/>
                <a:gd name="connsiteX365" fmla="*/ 1319758 w 2181225"/>
                <a:gd name="connsiteY365" fmla="*/ 608593 h 2809875"/>
                <a:gd name="connsiteX366" fmla="*/ 1314128 w 2181225"/>
                <a:gd name="connsiteY366" fmla="*/ 610870 h 2809875"/>
                <a:gd name="connsiteX367" fmla="*/ 1308621 w 2181225"/>
                <a:gd name="connsiteY367" fmla="*/ 613421 h 2809875"/>
                <a:gd name="connsiteX368" fmla="*/ 1303251 w 2181225"/>
                <a:gd name="connsiteY368" fmla="*/ 616260 h 2809875"/>
                <a:gd name="connsiteX369" fmla="*/ 1298012 w 2181225"/>
                <a:gd name="connsiteY369" fmla="*/ 619387 h 2809875"/>
                <a:gd name="connsiteX370" fmla="*/ 1292902 w 2181225"/>
                <a:gd name="connsiteY370" fmla="*/ 622796 h 2809875"/>
                <a:gd name="connsiteX371" fmla="*/ 1287930 w 2181225"/>
                <a:gd name="connsiteY371" fmla="*/ 626485 h 2809875"/>
                <a:gd name="connsiteX372" fmla="*/ 1283082 w 2181225"/>
                <a:gd name="connsiteY372" fmla="*/ 630463 h 2809875"/>
                <a:gd name="connsiteX373" fmla="*/ 1278370 w 2181225"/>
                <a:gd name="connsiteY373" fmla="*/ 634729 h 2809875"/>
                <a:gd name="connsiteX374" fmla="*/ 1276059 w 2181225"/>
                <a:gd name="connsiteY374" fmla="*/ 636964 h 2809875"/>
                <a:gd name="connsiteX375" fmla="*/ 1273810 w 2181225"/>
                <a:gd name="connsiteY375" fmla="*/ 639255 h 2809875"/>
                <a:gd name="connsiteX376" fmla="*/ 1269510 w 2181225"/>
                <a:gd name="connsiteY376" fmla="*/ 643980 h 2809875"/>
                <a:gd name="connsiteX377" fmla="*/ 1265505 w 2181225"/>
                <a:gd name="connsiteY377" fmla="*/ 648890 h 2809875"/>
                <a:gd name="connsiteX378" fmla="*/ 1261781 w 2181225"/>
                <a:gd name="connsiteY378" fmla="*/ 653972 h 2809875"/>
                <a:gd name="connsiteX379" fmla="*/ 1258345 w 2181225"/>
                <a:gd name="connsiteY379" fmla="*/ 659239 h 2809875"/>
                <a:gd name="connsiteX380" fmla="*/ 1255190 w 2181225"/>
                <a:gd name="connsiteY380" fmla="*/ 664691 h 2809875"/>
                <a:gd name="connsiteX381" fmla="*/ 1252331 w 2181225"/>
                <a:gd name="connsiteY381" fmla="*/ 670322 h 2809875"/>
                <a:gd name="connsiteX382" fmla="*/ 1249752 w 2181225"/>
                <a:gd name="connsiteY382" fmla="*/ 676130 h 2809875"/>
                <a:gd name="connsiteX383" fmla="*/ 1247461 w 2181225"/>
                <a:gd name="connsiteY383" fmla="*/ 682117 h 2809875"/>
                <a:gd name="connsiteX384" fmla="*/ 1245452 w 2181225"/>
                <a:gd name="connsiteY384" fmla="*/ 688290 h 2809875"/>
                <a:gd name="connsiteX385" fmla="*/ 1243737 w 2181225"/>
                <a:gd name="connsiteY385" fmla="*/ 694647 h 2809875"/>
                <a:gd name="connsiteX386" fmla="*/ 1242304 w 2181225"/>
                <a:gd name="connsiteY386" fmla="*/ 701176 h 2809875"/>
                <a:gd name="connsiteX387" fmla="*/ 1241159 w 2181225"/>
                <a:gd name="connsiteY387" fmla="*/ 707890 h 2809875"/>
                <a:gd name="connsiteX388" fmla="*/ 1240302 w 2181225"/>
                <a:gd name="connsiteY388" fmla="*/ 714782 h 2809875"/>
                <a:gd name="connsiteX389" fmla="*/ 1239726 w 2181225"/>
                <a:gd name="connsiteY389" fmla="*/ 721859 h 2809875"/>
                <a:gd name="connsiteX390" fmla="*/ 1239444 w 2181225"/>
                <a:gd name="connsiteY390" fmla="*/ 729115 h 2809875"/>
                <a:gd name="connsiteX391" fmla="*/ 1239403 w 2181225"/>
                <a:gd name="connsiteY391" fmla="*/ 732812 h 2809875"/>
                <a:gd name="connsiteX392" fmla="*/ 1239437 w 2181225"/>
                <a:gd name="connsiteY392" fmla="*/ 736508 h 2809875"/>
                <a:gd name="connsiteX393" fmla="*/ 1239712 w 2181225"/>
                <a:gd name="connsiteY393" fmla="*/ 743757 h 2809875"/>
                <a:gd name="connsiteX394" fmla="*/ 1240260 w 2181225"/>
                <a:gd name="connsiteY394" fmla="*/ 750821 h 2809875"/>
                <a:gd name="connsiteX395" fmla="*/ 1241090 w 2181225"/>
                <a:gd name="connsiteY395" fmla="*/ 757699 h 2809875"/>
                <a:gd name="connsiteX396" fmla="*/ 1242188 w 2181225"/>
                <a:gd name="connsiteY396" fmla="*/ 764400 h 2809875"/>
                <a:gd name="connsiteX397" fmla="*/ 1243559 w 2181225"/>
                <a:gd name="connsiteY397" fmla="*/ 770908 h 2809875"/>
                <a:gd name="connsiteX398" fmla="*/ 1245205 w 2181225"/>
                <a:gd name="connsiteY398" fmla="*/ 777231 h 2809875"/>
                <a:gd name="connsiteX399" fmla="*/ 1247132 w 2181225"/>
                <a:gd name="connsiteY399" fmla="*/ 783369 h 2809875"/>
                <a:gd name="connsiteX400" fmla="*/ 1249327 w 2181225"/>
                <a:gd name="connsiteY400" fmla="*/ 789322 h 2809875"/>
                <a:gd name="connsiteX401" fmla="*/ 1251803 w 2181225"/>
                <a:gd name="connsiteY401" fmla="*/ 795089 h 2809875"/>
                <a:gd name="connsiteX402" fmla="*/ 1254546 w 2181225"/>
                <a:gd name="connsiteY402" fmla="*/ 800672 h 2809875"/>
                <a:gd name="connsiteX403" fmla="*/ 1257570 w 2181225"/>
                <a:gd name="connsiteY403" fmla="*/ 806069 h 2809875"/>
                <a:gd name="connsiteX404" fmla="*/ 1260862 w 2181225"/>
                <a:gd name="connsiteY404" fmla="*/ 811281 h 2809875"/>
                <a:gd name="connsiteX405" fmla="*/ 1264435 w 2181225"/>
                <a:gd name="connsiteY405" fmla="*/ 816308 h 2809875"/>
                <a:gd name="connsiteX406" fmla="*/ 1268275 w 2181225"/>
                <a:gd name="connsiteY406" fmla="*/ 821143 h 2809875"/>
                <a:gd name="connsiteX407" fmla="*/ 1272397 w 2181225"/>
                <a:gd name="connsiteY407" fmla="*/ 825799 h 2809875"/>
                <a:gd name="connsiteX408" fmla="*/ 1274564 w 2181225"/>
                <a:gd name="connsiteY408" fmla="*/ 828056 h 2809875"/>
                <a:gd name="connsiteX409" fmla="*/ 1276772 w 2181225"/>
                <a:gd name="connsiteY409" fmla="*/ 830257 h 2809875"/>
                <a:gd name="connsiteX410" fmla="*/ 1281271 w 2181225"/>
                <a:gd name="connsiteY410" fmla="*/ 834447 h 2809875"/>
                <a:gd name="connsiteX411" fmla="*/ 1285873 w 2181225"/>
                <a:gd name="connsiteY411" fmla="*/ 838356 h 2809875"/>
                <a:gd name="connsiteX412" fmla="*/ 1290584 w 2181225"/>
                <a:gd name="connsiteY412" fmla="*/ 841991 h 2809875"/>
                <a:gd name="connsiteX413" fmla="*/ 1295406 w 2181225"/>
                <a:gd name="connsiteY413" fmla="*/ 845345 h 2809875"/>
                <a:gd name="connsiteX414" fmla="*/ 1300330 w 2181225"/>
                <a:gd name="connsiteY414" fmla="*/ 848417 h 2809875"/>
                <a:gd name="connsiteX415" fmla="*/ 1305357 w 2181225"/>
                <a:gd name="connsiteY415" fmla="*/ 851208 h 2809875"/>
                <a:gd name="connsiteX416" fmla="*/ 1310486 w 2181225"/>
                <a:gd name="connsiteY416" fmla="*/ 853725 h 2809875"/>
                <a:gd name="connsiteX417" fmla="*/ 1315726 w 2181225"/>
                <a:gd name="connsiteY417" fmla="*/ 855954 h 2809875"/>
                <a:gd name="connsiteX418" fmla="*/ 1321075 w 2181225"/>
                <a:gd name="connsiteY418" fmla="*/ 857915 h 2809875"/>
                <a:gd name="connsiteX419" fmla="*/ 1326520 w 2181225"/>
                <a:gd name="connsiteY419" fmla="*/ 859589 h 2809875"/>
                <a:gd name="connsiteX420" fmla="*/ 1332082 w 2181225"/>
                <a:gd name="connsiteY420" fmla="*/ 860988 h 2809875"/>
                <a:gd name="connsiteX421" fmla="*/ 1337740 w 2181225"/>
                <a:gd name="connsiteY421" fmla="*/ 862106 h 2809875"/>
                <a:gd name="connsiteX422" fmla="*/ 1343508 w 2181225"/>
                <a:gd name="connsiteY422" fmla="*/ 862942 h 2809875"/>
                <a:gd name="connsiteX423" fmla="*/ 1349385 w 2181225"/>
                <a:gd name="connsiteY423" fmla="*/ 863498 h 2809875"/>
                <a:gd name="connsiteX424" fmla="*/ 1355358 w 2181225"/>
                <a:gd name="connsiteY424" fmla="*/ 863779 h 2809875"/>
                <a:gd name="connsiteX425" fmla="*/ 1358389 w 2181225"/>
                <a:gd name="connsiteY425" fmla="*/ 863813 h 2809875"/>
                <a:gd name="connsiteX426" fmla="*/ 1364411 w 2181225"/>
                <a:gd name="connsiteY426" fmla="*/ 863738 h 2809875"/>
                <a:gd name="connsiteX427" fmla="*/ 1376076 w 2181225"/>
                <a:gd name="connsiteY427" fmla="*/ 863162 h 2809875"/>
                <a:gd name="connsiteX428" fmla="*/ 1387227 w 2181225"/>
                <a:gd name="connsiteY428" fmla="*/ 861996 h 2809875"/>
                <a:gd name="connsiteX429" fmla="*/ 1397878 w 2181225"/>
                <a:gd name="connsiteY429" fmla="*/ 860247 h 2809875"/>
                <a:gd name="connsiteX430" fmla="*/ 1408014 w 2181225"/>
                <a:gd name="connsiteY430" fmla="*/ 857922 h 2809875"/>
                <a:gd name="connsiteX431" fmla="*/ 1417650 w 2181225"/>
                <a:gd name="connsiteY431" fmla="*/ 855007 h 2809875"/>
                <a:gd name="connsiteX432" fmla="*/ 1426777 w 2181225"/>
                <a:gd name="connsiteY432" fmla="*/ 851517 h 2809875"/>
                <a:gd name="connsiteX433" fmla="*/ 1435398 w 2181225"/>
                <a:gd name="connsiteY433" fmla="*/ 847443 h 2809875"/>
                <a:gd name="connsiteX434" fmla="*/ 1439513 w 2181225"/>
                <a:gd name="connsiteY434" fmla="*/ 845187 h 2809875"/>
                <a:gd name="connsiteX435" fmla="*/ 1439513 w 2181225"/>
                <a:gd name="connsiteY435" fmla="*/ 729808 h 2809875"/>
                <a:gd name="connsiteX436" fmla="*/ 1533865 w 2181225"/>
                <a:gd name="connsiteY436" fmla="*/ 729808 h 2809875"/>
                <a:gd name="connsiteX437" fmla="*/ 1533865 w 2181225"/>
                <a:gd name="connsiteY437" fmla="*/ 878839 h 2809875"/>
                <a:gd name="connsiteX438" fmla="*/ 1529908 w 2181225"/>
                <a:gd name="connsiteY438" fmla="*/ 883125 h 2809875"/>
                <a:gd name="connsiteX439" fmla="*/ 1521720 w 2181225"/>
                <a:gd name="connsiteY439" fmla="*/ 891293 h 2809875"/>
                <a:gd name="connsiteX440" fmla="*/ 1513161 w 2181225"/>
                <a:gd name="connsiteY440" fmla="*/ 898919 h 2809875"/>
                <a:gd name="connsiteX441" fmla="*/ 1504218 w 2181225"/>
                <a:gd name="connsiteY441" fmla="*/ 905997 h 2809875"/>
                <a:gd name="connsiteX442" fmla="*/ 1494905 w 2181225"/>
                <a:gd name="connsiteY442" fmla="*/ 912532 h 2809875"/>
                <a:gd name="connsiteX443" fmla="*/ 1485214 w 2181225"/>
                <a:gd name="connsiteY443" fmla="*/ 918526 h 2809875"/>
                <a:gd name="connsiteX444" fmla="*/ 1475147 w 2181225"/>
                <a:gd name="connsiteY444" fmla="*/ 923972 h 2809875"/>
                <a:gd name="connsiteX445" fmla="*/ 1464709 w 2181225"/>
                <a:gd name="connsiteY445" fmla="*/ 928875 h 2809875"/>
                <a:gd name="connsiteX446" fmla="*/ 1453894 w 2181225"/>
                <a:gd name="connsiteY446" fmla="*/ 933230 h 2809875"/>
                <a:gd name="connsiteX447" fmla="*/ 1442702 w 2181225"/>
                <a:gd name="connsiteY447" fmla="*/ 937043 h 2809875"/>
                <a:gd name="connsiteX448" fmla="*/ 1431132 w 2181225"/>
                <a:gd name="connsiteY448" fmla="*/ 940307 h 2809875"/>
                <a:gd name="connsiteX449" fmla="*/ 1419186 w 2181225"/>
                <a:gd name="connsiteY449" fmla="*/ 943030 h 2809875"/>
                <a:gd name="connsiteX450" fmla="*/ 1406869 w 2181225"/>
                <a:gd name="connsiteY450" fmla="*/ 945211 h 2809875"/>
                <a:gd name="connsiteX451" fmla="*/ 1394175 w 2181225"/>
                <a:gd name="connsiteY451" fmla="*/ 946843 h 2809875"/>
                <a:gd name="connsiteX452" fmla="*/ 1381103 w 2181225"/>
                <a:gd name="connsiteY452" fmla="*/ 947934 h 2809875"/>
                <a:gd name="connsiteX453" fmla="*/ 1367655 w 2181225"/>
                <a:gd name="connsiteY453" fmla="*/ 948475 h 2809875"/>
                <a:gd name="connsiteX454" fmla="*/ 1360797 w 2181225"/>
                <a:gd name="connsiteY454" fmla="*/ 948544 h 2809875"/>
                <a:gd name="connsiteX455" fmla="*/ 328993 w 2181225"/>
                <a:gd name="connsiteY455" fmla="*/ 943736 h 2809875"/>
                <a:gd name="connsiteX456" fmla="*/ 328993 w 2181225"/>
                <a:gd name="connsiteY456" fmla="*/ 523684 h 2809875"/>
                <a:gd name="connsiteX457" fmla="*/ 422739 w 2181225"/>
                <a:gd name="connsiteY457" fmla="*/ 523684 h 2809875"/>
                <a:gd name="connsiteX458" fmla="*/ 422739 w 2181225"/>
                <a:gd name="connsiteY458" fmla="*/ 860206 h 2809875"/>
                <a:gd name="connsiteX459" fmla="*/ 601817 w 2181225"/>
                <a:gd name="connsiteY459" fmla="*/ 860206 h 2809875"/>
                <a:gd name="connsiteX460" fmla="*/ 601817 w 2181225"/>
                <a:gd name="connsiteY460" fmla="*/ 943736 h 2809875"/>
                <a:gd name="connsiteX461" fmla="*/ 870395 w 2181225"/>
                <a:gd name="connsiteY461" fmla="*/ 866179 h 2809875"/>
                <a:gd name="connsiteX462" fmla="*/ 876841 w 2181225"/>
                <a:gd name="connsiteY462" fmla="*/ 865871 h 2809875"/>
                <a:gd name="connsiteX463" fmla="*/ 883157 w 2181225"/>
                <a:gd name="connsiteY463" fmla="*/ 865260 h 2809875"/>
                <a:gd name="connsiteX464" fmla="*/ 889343 w 2181225"/>
                <a:gd name="connsiteY464" fmla="*/ 864334 h 2809875"/>
                <a:gd name="connsiteX465" fmla="*/ 895399 w 2181225"/>
                <a:gd name="connsiteY465" fmla="*/ 863107 h 2809875"/>
                <a:gd name="connsiteX466" fmla="*/ 901324 w 2181225"/>
                <a:gd name="connsiteY466" fmla="*/ 861564 h 2809875"/>
                <a:gd name="connsiteX467" fmla="*/ 907126 w 2181225"/>
                <a:gd name="connsiteY467" fmla="*/ 859719 h 2809875"/>
                <a:gd name="connsiteX468" fmla="*/ 912791 w 2181225"/>
                <a:gd name="connsiteY468" fmla="*/ 857572 h 2809875"/>
                <a:gd name="connsiteX469" fmla="*/ 918332 w 2181225"/>
                <a:gd name="connsiteY469" fmla="*/ 855110 h 2809875"/>
                <a:gd name="connsiteX470" fmla="*/ 923743 w 2181225"/>
                <a:gd name="connsiteY470" fmla="*/ 852340 h 2809875"/>
                <a:gd name="connsiteX471" fmla="*/ 929024 w 2181225"/>
                <a:gd name="connsiteY471" fmla="*/ 849267 h 2809875"/>
                <a:gd name="connsiteX472" fmla="*/ 934174 w 2181225"/>
                <a:gd name="connsiteY472" fmla="*/ 845886 h 2809875"/>
                <a:gd name="connsiteX473" fmla="*/ 939201 w 2181225"/>
                <a:gd name="connsiteY473" fmla="*/ 842190 h 2809875"/>
                <a:gd name="connsiteX474" fmla="*/ 944098 w 2181225"/>
                <a:gd name="connsiteY474" fmla="*/ 838199 h 2809875"/>
                <a:gd name="connsiteX475" fmla="*/ 948857 w 2181225"/>
                <a:gd name="connsiteY475" fmla="*/ 833892 h 2809875"/>
                <a:gd name="connsiteX476" fmla="*/ 953493 w 2181225"/>
                <a:gd name="connsiteY476" fmla="*/ 829276 h 2809875"/>
                <a:gd name="connsiteX477" fmla="*/ 955763 w 2181225"/>
                <a:gd name="connsiteY477" fmla="*/ 826855 h 2809875"/>
                <a:gd name="connsiteX478" fmla="*/ 957985 w 2181225"/>
                <a:gd name="connsiteY478" fmla="*/ 824380 h 2809875"/>
                <a:gd name="connsiteX479" fmla="*/ 962210 w 2181225"/>
                <a:gd name="connsiteY479" fmla="*/ 819332 h 2809875"/>
                <a:gd name="connsiteX480" fmla="*/ 966153 w 2181225"/>
                <a:gd name="connsiteY480" fmla="*/ 814147 h 2809875"/>
                <a:gd name="connsiteX481" fmla="*/ 969815 w 2181225"/>
                <a:gd name="connsiteY481" fmla="*/ 808833 h 2809875"/>
                <a:gd name="connsiteX482" fmla="*/ 973196 w 2181225"/>
                <a:gd name="connsiteY482" fmla="*/ 803387 h 2809875"/>
                <a:gd name="connsiteX483" fmla="*/ 976296 w 2181225"/>
                <a:gd name="connsiteY483" fmla="*/ 797805 h 2809875"/>
                <a:gd name="connsiteX484" fmla="*/ 979108 w 2181225"/>
                <a:gd name="connsiteY484" fmla="*/ 792099 h 2809875"/>
                <a:gd name="connsiteX485" fmla="*/ 981645 w 2181225"/>
                <a:gd name="connsiteY485" fmla="*/ 786256 h 2809875"/>
                <a:gd name="connsiteX486" fmla="*/ 983901 w 2181225"/>
                <a:gd name="connsiteY486" fmla="*/ 780290 h 2809875"/>
                <a:gd name="connsiteX487" fmla="*/ 985870 w 2181225"/>
                <a:gd name="connsiteY487" fmla="*/ 774186 h 2809875"/>
                <a:gd name="connsiteX488" fmla="*/ 987564 w 2181225"/>
                <a:gd name="connsiteY488" fmla="*/ 767952 h 2809875"/>
                <a:gd name="connsiteX489" fmla="*/ 988970 w 2181225"/>
                <a:gd name="connsiteY489" fmla="*/ 761581 h 2809875"/>
                <a:gd name="connsiteX490" fmla="*/ 990094 w 2181225"/>
                <a:gd name="connsiteY490" fmla="*/ 755086 h 2809875"/>
                <a:gd name="connsiteX491" fmla="*/ 990938 w 2181225"/>
                <a:gd name="connsiteY491" fmla="*/ 748455 h 2809875"/>
                <a:gd name="connsiteX492" fmla="*/ 991507 w 2181225"/>
                <a:gd name="connsiteY492" fmla="*/ 741693 h 2809875"/>
                <a:gd name="connsiteX493" fmla="*/ 991788 w 2181225"/>
                <a:gd name="connsiteY493" fmla="*/ 734801 h 2809875"/>
                <a:gd name="connsiteX494" fmla="*/ 991822 w 2181225"/>
                <a:gd name="connsiteY494" fmla="*/ 731310 h 2809875"/>
                <a:gd name="connsiteX495" fmla="*/ 991788 w 2181225"/>
                <a:gd name="connsiteY495" fmla="*/ 727812 h 2809875"/>
                <a:gd name="connsiteX496" fmla="*/ 991507 w 2181225"/>
                <a:gd name="connsiteY496" fmla="*/ 720920 h 2809875"/>
                <a:gd name="connsiteX497" fmla="*/ 990938 w 2181225"/>
                <a:gd name="connsiteY497" fmla="*/ 714151 h 2809875"/>
                <a:gd name="connsiteX498" fmla="*/ 990094 w 2181225"/>
                <a:gd name="connsiteY498" fmla="*/ 707519 h 2809875"/>
                <a:gd name="connsiteX499" fmla="*/ 988970 w 2181225"/>
                <a:gd name="connsiteY499" fmla="*/ 701011 h 2809875"/>
                <a:gd name="connsiteX500" fmla="*/ 987564 w 2181225"/>
                <a:gd name="connsiteY500" fmla="*/ 694633 h 2809875"/>
                <a:gd name="connsiteX501" fmla="*/ 985870 w 2181225"/>
                <a:gd name="connsiteY501" fmla="*/ 688386 h 2809875"/>
                <a:gd name="connsiteX502" fmla="*/ 983901 w 2181225"/>
                <a:gd name="connsiteY502" fmla="*/ 682261 h 2809875"/>
                <a:gd name="connsiteX503" fmla="*/ 981645 w 2181225"/>
                <a:gd name="connsiteY503" fmla="*/ 676274 h 2809875"/>
                <a:gd name="connsiteX504" fmla="*/ 979108 w 2181225"/>
                <a:gd name="connsiteY504" fmla="*/ 670411 h 2809875"/>
                <a:gd name="connsiteX505" fmla="*/ 976296 w 2181225"/>
                <a:gd name="connsiteY505" fmla="*/ 664677 h 2809875"/>
                <a:gd name="connsiteX506" fmla="*/ 973196 w 2181225"/>
                <a:gd name="connsiteY506" fmla="*/ 659074 h 2809875"/>
                <a:gd name="connsiteX507" fmla="*/ 969815 w 2181225"/>
                <a:gd name="connsiteY507" fmla="*/ 653602 h 2809875"/>
                <a:gd name="connsiteX508" fmla="*/ 966153 w 2181225"/>
                <a:gd name="connsiteY508" fmla="*/ 648259 h 2809875"/>
                <a:gd name="connsiteX509" fmla="*/ 962210 w 2181225"/>
                <a:gd name="connsiteY509" fmla="*/ 643041 h 2809875"/>
                <a:gd name="connsiteX510" fmla="*/ 957985 w 2181225"/>
                <a:gd name="connsiteY510" fmla="*/ 637952 h 2809875"/>
                <a:gd name="connsiteX511" fmla="*/ 955763 w 2181225"/>
                <a:gd name="connsiteY511" fmla="*/ 635462 h 2809875"/>
                <a:gd name="connsiteX512" fmla="*/ 953493 w 2181225"/>
                <a:gd name="connsiteY512" fmla="*/ 633021 h 2809875"/>
                <a:gd name="connsiteX513" fmla="*/ 948857 w 2181225"/>
                <a:gd name="connsiteY513" fmla="*/ 628371 h 2809875"/>
                <a:gd name="connsiteX514" fmla="*/ 944098 w 2181225"/>
                <a:gd name="connsiteY514" fmla="*/ 624037 h 2809875"/>
                <a:gd name="connsiteX515" fmla="*/ 939201 w 2181225"/>
                <a:gd name="connsiteY515" fmla="*/ 620004 h 2809875"/>
                <a:gd name="connsiteX516" fmla="*/ 934174 w 2181225"/>
                <a:gd name="connsiteY516" fmla="*/ 616287 h 2809875"/>
                <a:gd name="connsiteX517" fmla="*/ 929024 w 2181225"/>
                <a:gd name="connsiteY517" fmla="*/ 612879 h 2809875"/>
                <a:gd name="connsiteX518" fmla="*/ 923743 w 2181225"/>
                <a:gd name="connsiteY518" fmla="*/ 609779 h 2809875"/>
                <a:gd name="connsiteX519" fmla="*/ 918332 w 2181225"/>
                <a:gd name="connsiteY519" fmla="*/ 606995 h 2809875"/>
                <a:gd name="connsiteX520" fmla="*/ 912791 w 2181225"/>
                <a:gd name="connsiteY520" fmla="*/ 604512 h 2809875"/>
                <a:gd name="connsiteX521" fmla="*/ 907126 w 2181225"/>
                <a:gd name="connsiteY521" fmla="*/ 602345 h 2809875"/>
                <a:gd name="connsiteX522" fmla="*/ 901324 w 2181225"/>
                <a:gd name="connsiteY522" fmla="*/ 600486 h 2809875"/>
                <a:gd name="connsiteX523" fmla="*/ 895399 w 2181225"/>
                <a:gd name="connsiteY523" fmla="*/ 598937 h 2809875"/>
                <a:gd name="connsiteX524" fmla="*/ 889343 w 2181225"/>
                <a:gd name="connsiteY524" fmla="*/ 597695 h 2809875"/>
                <a:gd name="connsiteX525" fmla="*/ 883157 w 2181225"/>
                <a:gd name="connsiteY525" fmla="*/ 596770 h 2809875"/>
                <a:gd name="connsiteX526" fmla="*/ 876841 w 2181225"/>
                <a:gd name="connsiteY526" fmla="*/ 596145 h 2809875"/>
                <a:gd name="connsiteX527" fmla="*/ 870395 w 2181225"/>
                <a:gd name="connsiteY527" fmla="*/ 595837 h 2809875"/>
                <a:gd name="connsiteX528" fmla="*/ 867130 w 2181225"/>
                <a:gd name="connsiteY528" fmla="*/ 595796 h 2809875"/>
                <a:gd name="connsiteX529" fmla="*/ 863859 w 2181225"/>
                <a:gd name="connsiteY529" fmla="*/ 595837 h 2809875"/>
                <a:gd name="connsiteX530" fmla="*/ 857413 w 2181225"/>
                <a:gd name="connsiteY530" fmla="*/ 596145 h 2809875"/>
                <a:gd name="connsiteX531" fmla="*/ 851096 w 2181225"/>
                <a:gd name="connsiteY531" fmla="*/ 596770 h 2809875"/>
                <a:gd name="connsiteX532" fmla="*/ 844917 w 2181225"/>
                <a:gd name="connsiteY532" fmla="*/ 597695 h 2809875"/>
                <a:gd name="connsiteX533" fmla="*/ 838862 w 2181225"/>
                <a:gd name="connsiteY533" fmla="*/ 598937 h 2809875"/>
                <a:gd name="connsiteX534" fmla="*/ 832930 w 2181225"/>
                <a:gd name="connsiteY534" fmla="*/ 600486 h 2809875"/>
                <a:gd name="connsiteX535" fmla="*/ 827135 w 2181225"/>
                <a:gd name="connsiteY535" fmla="*/ 602345 h 2809875"/>
                <a:gd name="connsiteX536" fmla="*/ 821463 w 2181225"/>
                <a:gd name="connsiteY536" fmla="*/ 604512 h 2809875"/>
                <a:gd name="connsiteX537" fmla="*/ 815922 w 2181225"/>
                <a:gd name="connsiteY537" fmla="*/ 606995 h 2809875"/>
                <a:gd name="connsiteX538" fmla="*/ 810511 w 2181225"/>
                <a:gd name="connsiteY538" fmla="*/ 609779 h 2809875"/>
                <a:gd name="connsiteX539" fmla="*/ 805230 w 2181225"/>
                <a:gd name="connsiteY539" fmla="*/ 612879 h 2809875"/>
                <a:gd name="connsiteX540" fmla="*/ 800080 w 2181225"/>
                <a:gd name="connsiteY540" fmla="*/ 616287 h 2809875"/>
                <a:gd name="connsiteX541" fmla="*/ 795060 w 2181225"/>
                <a:gd name="connsiteY541" fmla="*/ 620004 h 2809875"/>
                <a:gd name="connsiteX542" fmla="*/ 790163 w 2181225"/>
                <a:gd name="connsiteY542" fmla="*/ 624037 h 2809875"/>
                <a:gd name="connsiteX543" fmla="*/ 785397 w 2181225"/>
                <a:gd name="connsiteY543" fmla="*/ 628371 h 2809875"/>
                <a:gd name="connsiteX544" fmla="*/ 780761 w 2181225"/>
                <a:gd name="connsiteY544" fmla="*/ 633021 h 2809875"/>
                <a:gd name="connsiteX545" fmla="*/ 778491 w 2181225"/>
                <a:gd name="connsiteY545" fmla="*/ 635462 h 2809875"/>
                <a:gd name="connsiteX546" fmla="*/ 776276 w 2181225"/>
                <a:gd name="connsiteY546" fmla="*/ 637952 h 2809875"/>
                <a:gd name="connsiteX547" fmla="*/ 772044 w 2181225"/>
                <a:gd name="connsiteY547" fmla="*/ 643041 h 2809875"/>
                <a:gd name="connsiteX548" fmla="*/ 768101 w 2181225"/>
                <a:gd name="connsiteY548" fmla="*/ 648259 h 2809875"/>
                <a:gd name="connsiteX549" fmla="*/ 764439 w 2181225"/>
                <a:gd name="connsiteY549" fmla="*/ 653602 h 2809875"/>
                <a:gd name="connsiteX550" fmla="*/ 761065 w 2181225"/>
                <a:gd name="connsiteY550" fmla="*/ 659074 h 2809875"/>
                <a:gd name="connsiteX551" fmla="*/ 757965 w 2181225"/>
                <a:gd name="connsiteY551" fmla="*/ 664677 h 2809875"/>
                <a:gd name="connsiteX552" fmla="*/ 755146 w 2181225"/>
                <a:gd name="connsiteY552" fmla="*/ 670411 h 2809875"/>
                <a:gd name="connsiteX553" fmla="*/ 752609 w 2181225"/>
                <a:gd name="connsiteY553" fmla="*/ 676274 h 2809875"/>
                <a:gd name="connsiteX554" fmla="*/ 750359 w 2181225"/>
                <a:gd name="connsiteY554" fmla="*/ 682261 h 2809875"/>
                <a:gd name="connsiteX555" fmla="*/ 748384 w 2181225"/>
                <a:gd name="connsiteY555" fmla="*/ 688386 h 2809875"/>
                <a:gd name="connsiteX556" fmla="*/ 746697 w 2181225"/>
                <a:gd name="connsiteY556" fmla="*/ 694633 h 2809875"/>
                <a:gd name="connsiteX557" fmla="*/ 745284 w 2181225"/>
                <a:gd name="connsiteY557" fmla="*/ 701011 h 2809875"/>
                <a:gd name="connsiteX558" fmla="*/ 744160 w 2181225"/>
                <a:gd name="connsiteY558" fmla="*/ 707519 h 2809875"/>
                <a:gd name="connsiteX559" fmla="*/ 743316 w 2181225"/>
                <a:gd name="connsiteY559" fmla="*/ 714151 h 2809875"/>
                <a:gd name="connsiteX560" fmla="*/ 742754 w 2181225"/>
                <a:gd name="connsiteY560" fmla="*/ 720920 h 2809875"/>
                <a:gd name="connsiteX561" fmla="*/ 742472 w 2181225"/>
                <a:gd name="connsiteY561" fmla="*/ 727812 h 2809875"/>
                <a:gd name="connsiteX562" fmla="*/ 742431 w 2181225"/>
                <a:gd name="connsiteY562" fmla="*/ 731310 h 2809875"/>
                <a:gd name="connsiteX563" fmla="*/ 742472 w 2181225"/>
                <a:gd name="connsiteY563" fmla="*/ 734801 h 2809875"/>
                <a:gd name="connsiteX564" fmla="*/ 742754 w 2181225"/>
                <a:gd name="connsiteY564" fmla="*/ 741693 h 2809875"/>
                <a:gd name="connsiteX565" fmla="*/ 743316 w 2181225"/>
                <a:gd name="connsiteY565" fmla="*/ 748455 h 2809875"/>
                <a:gd name="connsiteX566" fmla="*/ 744160 w 2181225"/>
                <a:gd name="connsiteY566" fmla="*/ 755086 h 2809875"/>
                <a:gd name="connsiteX567" fmla="*/ 745284 w 2181225"/>
                <a:gd name="connsiteY567" fmla="*/ 761581 h 2809875"/>
                <a:gd name="connsiteX568" fmla="*/ 746697 w 2181225"/>
                <a:gd name="connsiteY568" fmla="*/ 767952 h 2809875"/>
                <a:gd name="connsiteX569" fmla="*/ 748384 w 2181225"/>
                <a:gd name="connsiteY569" fmla="*/ 774186 h 2809875"/>
                <a:gd name="connsiteX570" fmla="*/ 750359 w 2181225"/>
                <a:gd name="connsiteY570" fmla="*/ 780290 h 2809875"/>
                <a:gd name="connsiteX571" fmla="*/ 752609 w 2181225"/>
                <a:gd name="connsiteY571" fmla="*/ 786256 h 2809875"/>
                <a:gd name="connsiteX572" fmla="*/ 755146 w 2181225"/>
                <a:gd name="connsiteY572" fmla="*/ 792099 h 2809875"/>
                <a:gd name="connsiteX573" fmla="*/ 757965 w 2181225"/>
                <a:gd name="connsiteY573" fmla="*/ 797805 h 2809875"/>
                <a:gd name="connsiteX574" fmla="*/ 761065 w 2181225"/>
                <a:gd name="connsiteY574" fmla="*/ 803387 h 2809875"/>
                <a:gd name="connsiteX575" fmla="*/ 764439 w 2181225"/>
                <a:gd name="connsiteY575" fmla="*/ 808833 h 2809875"/>
                <a:gd name="connsiteX576" fmla="*/ 768101 w 2181225"/>
                <a:gd name="connsiteY576" fmla="*/ 814147 h 2809875"/>
                <a:gd name="connsiteX577" fmla="*/ 772044 w 2181225"/>
                <a:gd name="connsiteY577" fmla="*/ 819332 h 2809875"/>
                <a:gd name="connsiteX578" fmla="*/ 776276 w 2181225"/>
                <a:gd name="connsiteY578" fmla="*/ 824380 h 2809875"/>
                <a:gd name="connsiteX579" fmla="*/ 778491 w 2181225"/>
                <a:gd name="connsiteY579" fmla="*/ 826855 h 2809875"/>
                <a:gd name="connsiteX580" fmla="*/ 780761 w 2181225"/>
                <a:gd name="connsiteY580" fmla="*/ 829276 h 2809875"/>
                <a:gd name="connsiteX581" fmla="*/ 785397 w 2181225"/>
                <a:gd name="connsiteY581" fmla="*/ 833892 h 2809875"/>
                <a:gd name="connsiteX582" fmla="*/ 790163 w 2181225"/>
                <a:gd name="connsiteY582" fmla="*/ 838199 h 2809875"/>
                <a:gd name="connsiteX583" fmla="*/ 795060 w 2181225"/>
                <a:gd name="connsiteY583" fmla="*/ 842190 h 2809875"/>
                <a:gd name="connsiteX584" fmla="*/ 800080 w 2181225"/>
                <a:gd name="connsiteY584" fmla="*/ 845886 h 2809875"/>
                <a:gd name="connsiteX585" fmla="*/ 805230 w 2181225"/>
                <a:gd name="connsiteY585" fmla="*/ 849267 h 2809875"/>
                <a:gd name="connsiteX586" fmla="*/ 810511 w 2181225"/>
                <a:gd name="connsiteY586" fmla="*/ 852340 h 2809875"/>
                <a:gd name="connsiteX587" fmla="*/ 815922 w 2181225"/>
                <a:gd name="connsiteY587" fmla="*/ 855110 h 2809875"/>
                <a:gd name="connsiteX588" fmla="*/ 821463 w 2181225"/>
                <a:gd name="connsiteY588" fmla="*/ 857572 h 2809875"/>
                <a:gd name="connsiteX589" fmla="*/ 827135 w 2181225"/>
                <a:gd name="connsiteY589" fmla="*/ 859719 h 2809875"/>
                <a:gd name="connsiteX590" fmla="*/ 832930 w 2181225"/>
                <a:gd name="connsiteY590" fmla="*/ 861564 h 2809875"/>
                <a:gd name="connsiteX591" fmla="*/ 838862 w 2181225"/>
                <a:gd name="connsiteY591" fmla="*/ 863107 h 2809875"/>
                <a:gd name="connsiteX592" fmla="*/ 844917 w 2181225"/>
                <a:gd name="connsiteY592" fmla="*/ 864334 h 2809875"/>
                <a:gd name="connsiteX593" fmla="*/ 851096 w 2181225"/>
                <a:gd name="connsiteY593" fmla="*/ 865260 h 2809875"/>
                <a:gd name="connsiteX594" fmla="*/ 857413 w 2181225"/>
                <a:gd name="connsiteY594" fmla="*/ 865871 h 2809875"/>
                <a:gd name="connsiteX595" fmla="*/ 863859 w 2181225"/>
                <a:gd name="connsiteY595" fmla="*/ 866179 h 2809875"/>
                <a:gd name="connsiteX596" fmla="*/ 867130 w 2181225"/>
                <a:gd name="connsiteY596" fmla="*/ 866220 h 2809875"/>
                <a:gd name="connsiteX597" fmla="*/ 328993 w 2181225"/>
                <a:gd name="connsiteY597" fmla="*/ 1264252 h 2809875"/>
                <a:gd name="connsiteX598" fmla="*/ 328993 w 2181225"/>
                <a:gd name="connsiteY598" fmla="*/ 1169001 h 2809875"/>
                <a:gd name="connsiteX599" fmla="*/ 995745 w 2181225"/>
                <a:gd name="connsiteY599" fmla="*/ 1169001 h 2809875"/>
                <a:gd name="connsiteX600" fmla="*/ 995745 w 2181225"/>
                <a:gd name="connsiteY600" fmla="*/ 1264252 h 2809875"/>
                <a:gd name="connsiteX601" fmla="*/ 328993 w 2181225"/>
                <a:gd name="connsiteY601" fmla="*/ 1540931 h 2809875"/>
                <a:gd name="connsiteX602" fmla="*/ 328993 w 2181225"/>
                <a:gd name="connsiteY602" fmla="*/ 1445680 h 2809875"/>
                <a:gd name="connsiteX603" fmla="*/ 1750064 w 2181225"/>
                <a:gd name="connsiteY603" fmla="*/ 1445680 h 2809875"/>
                <a:gd name="connsiteX604" fmla="*/ 1750064 w 2181225"/>
                <a:gd name="connsiteY604" fmla="*/ 1540931 h 280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Lst>
              <a:rect l="l" t="t" r="r" b="b"/>
              <a:pathLst>
                <a:path w="2181225" h="2809875">
                  <a:moveTo>
                    <a:pt x="1384278" y="2090456"/>
                  </a:moveTo>
                  <a:lnTo>
                    <a:pt x="1384676" y="2082665"/>
                  </a:lnTo>
                  <a:lnTo>
                    <a:pt x="1385828" y="2075094"/>
                  </a:lnTo>
                  <a:lnTo>
                    <a:pt x="1387707" y="2067797"/>
                  </a:lnTo>
                  <a:lnTo>
                    <a:pt x="1390265" y="2060795"/>
                  </a:lnTo>
                  <a:lnTo>
                    <a:pt x="1393475" y="2054129"/>
                  </a:lnTo>
                  <a:lnTo>
                    <a:pt x="1397295" y="2047847"/>
                  </a:lnTo>
                  <a:lnTo>
                    <a:pt x="1401677" y="2041983"/>
                  </a:lnTo>
                  <a:lnTo>
                    <a:pt x="1406594" y="2036572"/>
                  </a:lnTo>
                  <a:lnTo>
                    <a:pt x="1412012" y="2031655"/>
                  </a:lnTo>
                  <a:lnTo>
                    <a:pt x="1417876" y="2027266"/>
                  </a:lnTo>
                  <a:lnTo>
                    <a:pt x="1424158" y="2023446"/>
                  </a:lnTo>
                  <a:lnTo>
                    <a:pt x="1430817" y="2020243"/>
                  </a:lnTo>
                  <a:lnTo>
                    <a:pt x="1437819" y="2017679"/>
                  </a:lnTo>
                  <a:lnTo>
                    <a:pt x="1445123" y="2015799"/>
                  </a:lnTo>
                  <a:lnTo>
                    <a:pt x="1452687" y="2014647"/>
                  </a:lnTo>
                  <a:lnTo>
                    <a:pt x="1460478" y="2014256"/>
                  </a:lnTo>
                  <a:lnTo>
                    <a:pt x="2179614" y="2014256"/>
                  </a:lnTo>
                  <a:lnTo>
                    <a:pt x="2179614" y="277914"/>
                  </a:lnTo>
                  <a:lnTo>
                    <a:pt x="2179265" y="263875"/>
                  </a:lnTo>
                  <a:lnTo>
                    <a:pt x="2178209" y="250022"/>
                  </a:lnTo>
                  <a:lnTo>
                    <a:pt x="2176474" y="236368"/>
                  </a:lnTo>
                  <a:lnTo>
                    <a:pt x="2174073" y="222940"/>
                  </a:lnTo>
                  <a:lnTo>
                    <a:pt x="2171028" y="209738"/>
                  </a:lnTo>
                  <a:lnTo>
                    <a:pt x="2167352" y="196797"/>
                  </a:lnTo>
                  <a:lnTo>
                    <a:pt x="2163066" y="184124"/>
                  </a:lnTo>
                  <a:lnTo>
                    <a:pt x="2158183" y="171738"/>
                  </a:lnTo>
                  <a:lnTo>
                    <a:pt x="2152717" y="159654"/>
                  </a:lnTo>
                  <a:lnTo>
                    <a:pt x="2146696" y="147893"/>
                  </a:lnTo>
                  <a:lnTo>
                    <a:pt x="2140126" y="136467"/>
                  </a:lnTo>
                  <a:lnTo>
                    <a:pt x="2133035" y="125405"/>
                  </a:lnTo>
                  <a:lnTo>
                    <a:pt x="2125429" y="114707"/>
                  </a:lnTo>
                  <a:lnTo>
                    <a:pt x="2117330" y="104406"/>
                  </a:lnTo>
                  <a:lnTo>
                    <a:pt x="2108758" y="94510"/>
                  </a:lnTo>
                  <a:lnTo>
                    <a:pt x="2099726" y="85032"/>
                  </a:lnTo>
                  <a:lnTo>
                    <a:pt x="2090255" y="76000"/>
                  </a:lnTo>
                  <a:lnTo>
                    <a:pt x="2080352" y="67428"/>
                  </a:lnTo>
                  <a:lnTo>
                    <a:pt x="2070051" y="59329"/>
                  </a:lnTo>
                  <a:lnTo>
                    <a:pt x="2059353" y="51723"/>
                  </a:lnTo>
                  <a:lnTo>
                    <a:pt x="2048291" y="44632"/>
                  </a:lnTo>
                  <a:lnTo>
                    <a:pt x="2036865" y="38062"/>
                  </a:lnTo>
                  <a:lnTo>
                    <a:pt x="2025104" y="32041"/>
                  </a:lnTo>
                  <a:lnTo>
                    <a:pt x="2013020" y="26575"/>
                  </a:lnTo>
                  <a:lnTo>
                    <a:pt x="2000634" y="21692"/>
                  </a:lnTo>
                  <a:lnTo>
                    <a:pt x="1987961" y="17406"/>
                  </a:lnTo>
                  <a:lnTo>
                    <a:pt x="1975013" y="13730"/>
                  </a:lnTo>
                  <a:lnTo>
                    <a:pt x="1961818" y="10685"/>
                  </a:lnTo>
                  <a:lnTo>
                    <a:pt x="1948390" y="8285"/>
                  </a:lnTo>
                  <a:lnTo>
                    <a:pt x="1934736" y="6550"/>
                  </a:lnTo>
                  <a:lnTo>
                    <a:pt x="1920883" y="5493"/>
                  </a:lnTo>
                  <a:lnTo>
                    <a:pt x="1906844" y="5144"/>
                  </a:lnTo>
                  <a:lnTo>
                    <a:pt x="277914" y="5144"/>
                  </a:lnTo>
                  <a:lnTo>
                    <a:pt x="263877" y="5493"/>
                  </a:lnTo>
                  <a:lnTo>
                    <a:pt x="250024" y="6550"/>
                  </a:lnTo>
                  <a:lnTo>
                    <a:pt x="236373" y="8285"/>
                  </a:lnTo>
                  <a:lnTo>
                    <a:pt x="222941" y="10685"/>
                  </a:lnTo>
                  <a:lnTo>
                    <a:pt x="209744" y="13730"/>
                  </a:lnTo>
                  <a:lnTo>
                    <a:pt x="196800" y="17406"/>
                  </a:lnTo>
                  <a:lnTo>
                    <a:pt x="184126" y="21692"/>
                  </a:lnTo>
                  <a:lnTo>
                    <a:pt x="171739" y="26575"/>
                  </a:lnTo>
                  <a:lnTo>
                    <a:pt x="159656" y="32041"/>
                  </a:lnTo>
                  <a:lnTo>
                    <a:pt x="147895" y="38062"/>
                  </a:lnTo>
                  <a:lnTo>
                    <a:pt x="136472" y="44632"/>
                  </a:lnTo>
                  <a:lnTo>
                    <a:pt x="125405" y="51723"/>
                  </a:lnTo>
                  <a:lnTo>
                    <a:pt x="114711" y="59329"/>
                  </a:lnTo>
                  <a:lnTo>
                    <a:pt x="104406" y="67428"/>
                  </a:lnTo>
                  <a:lnTo>
                    <a:pt x="94509" y="76000"/>
                  </a:lnTo>
                  <a:lnTo>
                    <a:pt x="85036" y="85032"/>
                  </a:lnTo>
                  <a:lnTo>
                    <a:pt x="76004" y="94510"/>
                  </a:lnTo>
                  <a:lnTo>
                    <a:pt x="67431" y="104406"/>
                  </a:lnTo>
                  <a:lnTo>
                    <a:pt x="59333" y="114707"/>
                  </a:lnTo>
                  <a:lnTo>
                    <a:pt x="51729" y="125405"/>
                  </a:lnTo>
                  <a:lnTo>
                    <a:pt x="44633" y="136467"/>
                  </a:lnTo>
                  <a:lnTo>
                    <a:pt x="38065" y="147893"/>
                  </a:lnTo>
                  <a:lnTo>
                    <a:pt x="32041" y="159654"/>
                  </a:lnTo>
                  <a:lnTo>
                    <a:pt x="26579" y="171738"/>
                  </a:lnTo>
                  <a:lnTo>
                    <a:pt x="21695" y="184124"/>
                  </a:lnTo>
                  <a:lnTo>
                    <a:pt x="17406" y="196797"/>
                  </a:lnTo>
                  <a:lnTo>
                    <a:pt x="13731" y="209738"/>
                  </a:lnTo>
                  <a:lnTo>
                    <a:pt x="10685" y="222940"/>
                  </a:lnTo>
                  <a:lnTo>
                    <a:pt x="8287" y="236368"/>
                  </a:lnTo>
                  <a:lnTo>
                    <a:pt x="6551" y="250022"/>
                  </a:lnTo>
                  <a:lnTo>
                    <a:pt x="5498" y="263875"/>
                  </a:lnTo>
                  <a:lnTo>
                    <a:pt x="5144" y="277914"/>
                  </a:lnTo>
                  <a:lnTo>
                    <a:pt x="5144" y="2536820"/>
                  </a:lnTo>
                  <a:lnTo>
                    <a:pt x="5498" y="2550857"/>
                  </a:lnTo>
                  <a:lnTo>
                    <a:pt x="6551" y="2564710"/>
                  </a:lnTo>
                  <a:lnTo>
                    <a:pt x="8287" y="2578361"/>
                  </a:lnTo>
                  <a:lnTo>
                    <a:pt x="10685" y="2591793"/>
                  </a:lnTo>
                  <a:lnTo>
                    <a:pt x="13731" y="2604990"/>
                  </a:lnTo>
                  <a:lnTo>
                    <a:pt x="17406" y="2617934"/>
                  </a:lnTo>
                  <a:lnTo>
                    <a:pt x="21695" y="2630608"/>
                  </a:lnTo>
                  <a:lnTo>
                    <a:pt x="26579" y="2642995"/>
                  </a:lnTo>
                  <a:lnTo>
                    <a:pt x="32041" y="2655078"/>
                  </a:lnTo>
                  <a:lnTo>
                    <a:pt x="38065" y="2666839"/>
                  </a:lnTo>
                  <a:lnTo>
                    <a:pt x="44633" y="2678262"/>
                  </a:lnTo>
                  <a:lnTo>
                    <a:pt x="51729" y="2689329"/>
                  </a:lnTo>
                  <a:lnTo>
                    <a:pt x="59333" y="2700023"/>
                  </a:lnTo>
                  <a:lnTo>
                    <a:pt x="67431" y="2710328"/>
                  </a:lnTo>
                  <a:lnTo>
                    <a:pt x="76004" y="2720225"/>
                  </a:lnTo>
                  <a:lnTo>
                    <a:pt x="85036" y="2729698"/>
                  </a:lnTo>
                  <a:lnTo>
                    <a:pt x="94509" y="2738729"/>
                  </a:lnTo>
                  <a:lnTo>
                    <a:pt x="104406" y="2747303"/>
                  </a:lnTo>
                  <a:lnTo>
                    <a:pt x="114711" y="2755401"/>
                  </a:lnTo>
                  <a:lnTo>
                    <a:pt x="125405" y="2763005"/>
                  </a:lnTo>
                  <a:lnTo>
                    <a:pt x="136472" y="2770101"/>
                  </a:lnTo>
                  <a:lnTo>
                    <a:pt x="147895" y="2776669"/>
                  </a:lnTo>
                  <a:lnTo>
                    <a:pt x="159656" y="2782693"/>
                  </a:lnTo>
                  <a:lnTo>
                    <a:pt x="171739" y="2788155"/>
                  </a:lnTo>
                  <a:lnTo>
                    <a:pt x="184126" y="2793039"/>
                  </a:lnTo>
                  <a:lnTo>
                    <a:pt x="196800" y="2797328"/>
                  </a:lnTo>
                  <a:lnTo>
                    <a:pt x="209744" y="2801003"/>
                  </a:lnTo>
                  <a:lnTo>
                    <a:pt x="222941" y="2804048"/>
                  </a:lnTo>
                  <a:lnTo>
                    <a:pt x="236373" y="2806447"/>
                  </a:lnTo>
                  <a:lnTo>
                    <a:pt x="250024" y="2808182"/>
                  </a:lnTo>
                  <a:lnTo>
                    <a:pt x="263877" y="2809236"/>
                  </a:lnTo>
                  <a:lnTo>
                    <a:pt x="277914" y="2809590"/>
                  </a:lnTo>
                  <a:lnTo>
                    <a:pt x="1384278" y="2809590"/>
                  </a:lnTo>
                  <a:close/>
                  <a:moveTo>
                    <a:pt x="861034" y="947885"/>
                  </a:moveTo>
                  <a:lnTo>
                    <a:pt x="849622" y="947399"/>
                  </a:lnTo>
                  <a:lnTo>
                    <a:pt x="838436" y="946425"/>
                  </a:lnTo>
                  <a:lnTo>
                    <a:pt x="827484" y="944971"/>
                  </a:lnTo>
                  <a:lnTo>
                    <a:pt x="816765" y="943023"/>
                  </a:lnTo>
                  <a:lnTo>
                    <a:pt x="806272" y="940595"/>
                  </a:lnTo>
                  <a:lnTo>
                    <a:pt x="796006" y="937681"/>
                  </a:lnTo>
                  <a:lnTo>
                    <a:pt x="785973" y="934279"/>
                  </a:lnTo>
                  <a:lnTo>
                    <a:pt x="776173" y="930391"/>
                  </a:lnTo>
                  <a:lnTo>
                    <a:pt x="766599" y="926015"/>
                  </a:lnTo>
                  <a:lnTo>
                    <a:pt x="757258" y="921160"/>
                  </a:lnTo>
                  <a:lnTo>
                    <a:pt x="748144" y="915811"/>
                  </a:lnTo>
                  <a:lnTo>
                    <a:pt x="739263" y="909981"/>
                  </a:lnTo>
                  <a:lnTo>
                    <a:pt x="730608" y="903665"/>
                  </a:lnTo>
                  <a:lnTo>
                    <a:pt x="722187" y="896862"/>
                  </a:lnTo>
                  <a:lnTo>
                    <a:pt x="713998" y="889572"/>
                  </a:lnTo>
                  <a:lnTo>
                    <a:pt x="709986" y="885745"/>
                  </a:lnTo>
                  <a:lnTo>
                    <a:pt x="706063" y="881829"/>
                  </a:lnTo>
                  <a:lnTo>
                    <a:pt x="698602" y="873819"/>
                  </a:lnTo>
                  <a:lnTo>
                    <a:pt x="691634" y="865569"/>
                  </a:lnTo>
                  <a:lnTo>
                    <a:pt x="685167" y="857086"/>
                  </a:lnTo>
                  <a:lnTo>
                    <a:pt x="679194" y="848362"/>
                  </a:lnTo>
                  <a:lnTo>
                    <a:pt x="673721" y="839406"/>
                  </a:lnTo>
                  <a:lnTo>
                    <a:pt x="668742" y="830202"/>
                  </a:lnTo>
                  <a:lnTo>
                    <a:pt x="664264" y="820772"/>
                  </a:lnTo>
                  <a:lnTo>
                    <a:pt x="660279" y="811103"/>
                  </a:lnTo>
                  <a:lnTo>
                    <a:pt x="656795" y="801193"/>
                  </a:lnTo>
                  <a:lnTo>
                    <a:pt x="653812" y="791043"/>
                  </a:lnTo>
                  <a:lnTo>
                    <a:pt x="651323" y="780667"/>
                  </a:lnTo>
                  <a:lnTo>
                    <a:pt x="649334" y="770044"/>
                  </a:lnTo>
                  <a:lnTo>
                    <a:pt x="647839" y="759188"/>
                  </a:lnTo>
                  <a:lnTo>
                    <a:pt x="646845" y="748091"/>
                  </a:lnTo>
                  <a:lnTo>
                    <a:pt x="646351" y="736762"/>
                  </a:lnTo>
                  <a:lnTo>
                    <a:pt x="646289" y="731008"/>
                  </a:lnTo>
                  <a:lnTo>
                    <a:pt x="646351" y="725254"/>
                  </a:lnTo>
                  <a:lnTo>
                    <a:pt x="646845" y="713925"/>
                  </a:lnTo>
                  <a:lnTo>
                    <a:pt x="647839" y="702828"/>
                  </a:lnTo>
                  <a:lnTo>
                    <a:pt x="649334" y="691972"/>
                  </a:lnTo>
                  <a:lnTo>
                    <a:pt x="651323" y="681349"/>
                  </a:lnTo>
                  <a:lnTo>
                    <a:pt x="653812" y="670973"/>
                  </a:lnTo>
                  <a:lnTo>
                    <a:pt x="656795" y="660823"/>
                  </a:lnTo>
                  <a:lnTo>
                    <a:pt x="660279" y="650913"/>
                  </a:lnTo>
                  <a:lnTo>
                    <a:pt x="664264" y="641244"/>
                  </a:lnTo>
                  <a:lnTo>
                    <a:pt x="668742" y="631814"/>
                  </a:lnTo>
                  <a:lnTo>
                    <a:pt x="673721" y="622610"/>
                  </a:lnTo>
                  <a:lnTo>
                    <a:pt x="679194" y="613654"/>
                  </a:lnTo>
                  <a:lnTo>
                    <a:pt x="685167" y="604931"/>
                  </a:lnTo>
                  <a:lnTo>
                    <a:pt x="691634" y="596447"/>
                  </a:lnTo>
                  <a:lnTo>
                    <a:pt x="698602" y="588197"/>
                  </a:lnTo>
                  <a:lnTo>
                    <a:pt x="706063" y="580187"/>
                  </a:lnTo>
                  <a:lnTo>
                    <a:pt x="709986" y="576264"/>
                  </a:lnTo>
                  <a:lnTo>
                    <a:pt x="713998" y="572444"/>
                  </a:lnTo>
                  <a:lnTo>
                    <a:pt x="722187" y="565154"/>
                  </a:lnTo>
                  <a:lnTo>
                    <a:pt x="730608" y="558351"/>
                  </a:lnTo>
                  <a:lnTo>
                    <a:pt x="739263" y="552035"/>
                  </a:lnTo>
                  <a:lnTo>
                    <a:pt x="748144" y="546199"/>
                  </a:lnTo>
                  <a:lnTo>
                    <a:pt x="757258" y="540856"/>
                  </a:lnTo>
                  <a:lnTo>
                    <a:pt x="766599" y="536001"/>
                  </a:lnTo>
                  <a:lnTo>
                    <a:pt x="776173" y="531625"/>
                  </a:lnTo>
                  <a:lnTo>
                    <a:pt x="785973" y="527737"/>
                  </a:lnTo>
                  <a:lnTo>
                    <a:pt x="796006" y="524335"/>
                  </a:lnTo>
                  <a:lnTo>
                    <a:pt x="806272" y="521421"/>
                  </a:lnTo>
                  <a:lnTo>
                    <a:pt x="816765" y="518993"/>
                  </a:lnTo>
                  <a:lnTo>
                    <a:pt x="827484" y="517045"/>
                  </a:lnTo>
                  <a:lnTo>
                    <a:pt x="838436" y="515591"/>
                  </a:lnTo>
                  <a:lnTo>
                    <a:pt x="849622" y="514617"/>
                  </a:lnTo>
                  <a:lnTo>
                    <a:pt x="861034" y="514131"/>
                  </a:lnTo>
                  <a:lnTo>
                    <a:pt x="866829" y="514069"/>
                  </a:lnTo>
                  <a:lnTo>
                    <a:pt x="872624" y="514131"/>
                  </a:lnTo>
                  <a:lnTo>
                    <a:pt x="884035" y="514617"/>
                  </a:lnTo>
                  <a:lnTo>
                    <a:pt x="895214" y="515591"/>
                  </a:lnTo>
                  <a:lnTo>
                    <a:pt x="906173" y="517045"/>
                  </a:lnTo>
                  <a:lnTo>
                    <a:pt x="916892" y="518993"/>
                  </a:lnTo>
                  <a:lnTo>
                    <a:pt x="927385" y="521421"/>
                  </a:lnTo>
                  <a:lnTo>
                    <a:pt x="937651" y="524335"/>
                  </a:lnTo>
                  <a:lnTo>
                    <a:pt x="947684" y="527737"/>
                  </a:lnTo>
                  <a:lnTo>
                    <a:pt x="957485" y="531625"/>
                  </a:lnTo>
                  <a:lnTo>
                    <a:pt x="967058" y="536001"/>
                  </a:lnTo>
                  <a:lnTo>
                    <a:pt x="976399" y="540856"/>
                  </a:lnTo>
                  <a:lnTo>
                    <a:pt x="985513" y="546199"/>
                  </a:lnTo>
                  <a:lnTo>
                    <a:pt x="994394" y="552035"/>
                  </a:lnTo>
                  <a:lnTo>
                    <a:pt x="1003049" y="558351"/>
                  </a:lnTo>
                  <a:lnTo>
                    <a:pt x="1011471" y="565154"/>
                  </a:lnTo>
                  <a:lnTo>
                    <a:pt x="1019659" y="572444"/>
                  </a:lnTo>
                  <a:lnTo>
                    <a:pt x="1023671" y="576264"/>
                  </a:lnTo>
                  <a:lnTo>
                    <a:pt x="1027587" y="580187"/>
                  </a:lnTo>
                  <a:lnTo>
                    <a:pt x="1035055" y="588197"/>
                  </a:lnTo>
                  <a:lnTo>
                    <a:pt x="1042023" y="596447"/>
                  </a:lnTo>
                  <a:lnTo>
                    <a:pt x="1048490" y="604931"/>
                  </a:lnTo>
                  <a:lnTo>
                    <a:pt x="1054463" y="613654"/>
                  </a:lnTo>
                  <a:lnTo>
                    <a:pt x="1059936" y="622610"/>
                  </a:lnTo>
                  <a:lnTo>
                    <a:pt x="1064915" y="631814"/>
                  </a:lnTo>
                  <a:lnTo>
                    <a:pt x="1069393" y="641244"/>
                  </a:lnTo>
                  <a:lnTo>
                    <a:pt x="1073371" y="650913"/>
                  </a:lnTo>
                  <a:lnTo>
                    <a:pt x="1076855" y="660823"/>
                  </a:lnTo>
                  <a:lnTo>
                    <a:pt x="1079845" y="670973"/>
                  </a:lnTo>
                  <a:lnTo>
                    <a:pt x="1082334" y="681349"/>
                  </a:lnTo>
                  <a:lnTo>
                    <a:pt x="1084323" y="691972"/>
                  </a:lnTo>
                  <a:lnTo>
                    <a:pt x="1085811" y="702828"/>
                  </a:lnTo>
                  <a:lnTo>
                    <a:pt x="1086813" y="713925"/>
                  </a:lnTo>
                  <a:lnTo>
                    <a:pt x="1087306" y="725254"/>
                  </a:lnTo>
                  <a:lnTo>
                    <a:pt x="1087368" y="731008"/>
                  </a:lnTo>
                  <a:lnTo>
                    <a:pt x="1087306" y="736762"/>
                  </a:lnTo>
                  <a:lnTo>
                    <a:pt x="1086813" y="748091"/>
                  </a:lnTo>
                  <a:lnTo>
                    <a:pt x="1085811" y="759188"/>
                  </a:lnTo>
                  <a:lnTo>
                    <a:pt x="1084323" y="770044"/>
                  </a:lnTo>
                  <a:lnTo>
                    <a:pt x="1082334" y="780667"/>
                  </a:lnTo>
                  <a:lnTo>
                    <a:pt x="1079845" y="791043"/>
                  </a:lnTo>
                  <a:lnTo>
                    <a:pt x="1076855" y="801193"/>
                  </a:lnTo>
                  <a:lnTo>
                    <a:pt x="1073371" y="811103"/>
                  </a:lnTo>
                  <a:lnTo>
                    <a:pt x="1069393" y="820772"/>
                  </a:lnTo>
                  <a:lnTo>
                    <a:pt x="1064915" y="830202"/>
                  </a:lnTo>
                  <a:lnTo>
                    <a:pt x="1059936" y="839406"/>
                  </a:lnTo>
                  <a:lnTo>
                    <a:pt x="1054463" y="848362"/>
                  </a:lnTo>
                  <a:lnTo>
                    <a:pt x="1048490" y="857086"/>
                  </a:lnTo>
                  <a:lnTo>
                    <a:pt x="1042023" y="865569"/>
                  </a:lnTo>
                  <a:lnTo>
                    <a:pt x="1035055" y="873819"/>
                  </a:lnTo>
                  <a:lnTo>
                    <a:pt x="1027587" y="881829"/>
                  </a:lnTo>
                  <a:lnTo>
                    <a:pt x="1023671" y="885745"/>
                  </a:lnTo>
                  <a:lnTo>
                    <a:pt x="1019659" y="889572"/>
                  </a:lnTo>
                  <a:lnTo>
                    <a:pt x="1011471" y="896862"/>
                  </a:lnTo>
                  <a:lnTo>
                    <a:pt x="1003049" y="903665"/>
                  </a:lnTo>
                  <a:lnTo>
                    <a:pt x="994394" y="909981"/>
                  </a:lnTo>
                  <a:lnTo>
                    <a:pt x="985513" y="915811"/>
                  </a:lnTo>
                  <a:lnTo>
                    <a:pt x="976399" y="921160"/>
                  </a:lnTo>
                  <a:lnTo>
                    <a:pt x="967058" y="926015"/>
                  </a:lnTo>
                  <a:lnTo>
                    <a:pt x="957485" y="930391"/>
                  </a:lnTo>
                  <a:lnTo>
                    <a:pt x="947684" y="934279"/>
                  </a:lnTo>
                  <a:lnTo>
                    <a:pt x="937651" y="937681"/>
                  </a:lnTo>
                  <a:lnTo>
                    <a:pt x="927385" y="940595"/>
                  </a:lnTo>
                  <a:lnTo>
                    <a:pt x="916892" y="943023"/>
                  </a:lnTo>
                  <a:lnTo>
                    <a:pt x="906173" y="944971"/>
                  </a:lnTo>
                  <a:lnTo>
                    <a:pt x="895214" y="946425"/>
                  </a:lnTo>
                  <a:lnTo>
                    <a:pt x="884035" y="947399"/>
                  </a:lnTo>
                  <a:lnTo>
                    <a:pt x="872624" y="947885"/>
                  </a:lnTo>
                  <a:lnTo>
                    <a:pt x="866829" y="947947"/>
                  </a:lnTo>
                  <a:close/>
                  <a:moveTo>
                    <a:pt x="1355043" y="948482"/>
                  </a:moveTo>
                  <a:lnTo>
                    <a:pt x="1343707" y="948009"/>
                  </a:lnTo>
                  <a:lnTo>
                    <a:pt x="1332603" y="947049"/>
                  </a:lnTo>
                  <a:lnTo>
                    <a:pt x="1321727" y="945615"/>
                  </a:lnTo>
                  <a:lnTo>
                    <a:pt x="1311090" y="943695"/>
                  </a:lnTo>
                  <a:lnTo>
                    <a:pt x="1300686" y="941302"/>
                  </a:lnTo>
                  <a:lnTo>
                    <a:pt x="1290509" y="938428"/>
                  </a:lnTo>
                  <a:lnTo>
                    <a:pt x="1280572" y="935075"/>
                  </a:lnTo>
                  <a:lnTo>
                    <a:pt x="1270861" y="931248"/>
                  </a:lnTo>
                  <a:lnTo>
                    <a:pt x="1261383" y="926934"/>
                  </a:lnTo>
                  <a:lnTo>
                    <a:pt x="1252139" y="922147"/>
                  </a:lnTo>
                  <a:lnTo>
                    <a:pt x="1243127" y="916880"/>
                  </a:lnTo>
                  <a:lnTo>
                    <a:pt x="1234349" y="911133"/>
                  </a:lnTo>
                  <a:lnTo>
                    <a:pt x="1225804" y="904906"/>
                  </a:lnTo>
                  <a:lnTo>
                    <a:pt x="1217492" y="898206"/>
                  </a:lnTo>
                  <a:lnTo>
                    <a:pt x="1209406" y="891019"/>
                  </a:lnTo>
                  <a:lnTo>
                    <a:pt x="1205456" y="887254"/>
                  </a:lnTo>
                  <a:lnTo>
                    <a:pt x="1201588" y="883386"/>
                  </a:lnTo>
                  <a:lnTo>
                    <a:pt x="1194230" y="875472"/>
                  </a:lnTo>
                  <a:lnTo>
                    <a:pt x="1187365" y="867311"/>
                  </a:lnTo>
                  <a:lnTo>
                    <a:pt x="1180987" y="858896"/>
                  </a:lnTo>
                  <a:lnTo>
                    <a:pt x="1175096" y="850228"/>
                  </a:lnTo>
                  <a:lnTo>
                    <a:pt x="1169699" y="841312"/>
                  </a:lnTo>
                  <a:lnTo>
                    <a:pt x="1164795" y="832143"/>
                  </a:lnTo>
                  <a:lnTo>
                    <a:pt x="1160378" y="822720"/>
                  </a:lnTo>
                  <a:lnTo>
                    <a:pt x="1156456" y="813050"/>
                  </a:lnTo>
                  <a:lnTo>
                    <a:pt x="1153020" y="803127"/>
                  </a:lnTo>
                  <a:lnTo>
                    <a:pt x="1150078" y="792956"/>
                  </a:lnTo>
                  <a:lnTo>
                    <a:pt x="1147623" y="782532"/>
                  </a:lnTo>
                  <a:lnTo>
                    <a:pt x="1145661" y="771854"/>
                  </a:lnTo>
                  <a:lnTo>
                    <a:pt x="1144187" y="760930"/>
                  </a:lnTo>
                  <a:lnTo>
                    <a:pt x="1143206" y="749751"/>
                  </a:lnTo>
                  <a:lnTo>
                    <a:pt x="1142719" y="738319"/>
                  </a:lnTo>
                  <a:lnTo>
                    <a:pt x="1142657" y="732510"/>
                  </a:lnTo>
                  <a:lnTo>
                    <a:pt x="1142719" y="726701"/>
                  </a:lnTo>
                  <a:lnTo>
                    <a:pt x="1143220" y="715262"/>
                  </a:lnTo>
                  <a:lnTo>
                    <a:pt x="1144221" y="704063"/>
                  </a:lnTo>
                  <a:lnTo>
                    <a:pt x="1145716" y="693111"/>
                  </a:lnTo>
                  <a:lnTo>
                    <a:pt x="1147719" y="682398"/>
                  </a:lnTo>
                  <a:lnTo>
                    <a:pt x="1150222" y="671926"/>
                  </a:lnTo>
                  <a:lnTo>
                    <a:pt x="1153219" y="661694"/>
                  </a:lnTo>
                  <a:lnTo>
                    <a:pt x="1156716" y="651702"/>
                  </a:lnTo>
                  <a:lnTo>
                    <a:pt x="1160714" y="641957"/>
                  </a:lnTo>
                  <a:lnTo>
                    <a:pt x="1165220" y="632452"/>
                  </a:lnTo>
                  <a:lnTo>
                    <a:pt x="1170220" y="623193"/>
                  </a:lnTo>
                  <a:lnTo>
                    <a:pt x="1175720" y="614168"/>
                  </a:lnTo>
                  <a:lnTo>
                    <a:pt x="1181721" y="605390"/>
                  </a:lnTo>
                  <a:lnTo>
                    <a:pt x="1188215" y="596852"/>
                  </a:lnTo>
                  <a:lnTo>
                    <a:pt x="1195217" y="588561"/>
                  </a:lnTo>
                  <a:lnTo>
                    <a:pt x="1202720" y="580502"/>
                  </a:lnTo>
                  <a:lnTo>
                    <a:pt x="1206656" y="576566"/>
                  </a:lnTo>
                  <a:lnTo>
                    <a:pt x="1210682" y="572725"/>
                  </a:lnTo>
                  <a:lnTo>
                    <a:pt x="1218891" y="565401"/>
                  </a:lnTo>
                  <a:lnTo>
                    <a:pt x="1227299" y="558564"/>
                  </a:lnTo>
                  <a:lnTo>
                    <a:pt x="1235919" y="552220"/>
                  </a:lnTo>
                  <a:lnTo>
                    <a:pt x="1244746" y="546356"/>
                  </a:lnTo>
                  <a:lnTo>
                    <a:pt x="1253778" y="540987"/>
                  </a:lnTo>
                  <a:lnTo>
                    <a:pt x="1263015" y="536104"/>
                  </a:lnTo>
                  <a:lnTo>
                    <a:pt x="1272466" y="531708"/>
                  </a:lnTo>
                  <a:lnTo>
                    <a:pt x="1282115" y="527805"/>
                  </a:lnTo>
                  <a:lnTo>
                    <a:pt x="1291977" y="524383"/>
                  </a:lnTo>
                  <a:lnTo>
                    <a:pt x="1302044" y="521455"/>
                  </a:lnTo>
                  <a:lnTo>
                    <a:pt x="1312311" y="519013"/>
                  </a:lnTo>
                  <a:lnTo>
                    <a:pt x="1322790" y="517059"/>
                  </a:lnTo>
                  <a:lnTo>
                    <a:pt x="1333481" y="515598"/>
                  </a:lnTo>
                  <a:lnTo>
                    <a:pt x="1344372" y="514617"/>
                  </a:lnTo>
                  <a:lnTo>
                    <a:pt x="1355468" y="514131"/>
                  </a:lnTo>
                  <a:lnTo>
                    <a:pt x="1361092" y="514069"/>
                  </a:lnTo>
                  <a:lnTo>
                    <a:pt x="1366722" y="514131"/>
                  </a:lnTo>
                  <a:lnTo>
                    <a:pt x="1377846" y="514597"/>
                  </a:lnTo>
                  <a:lnTo>
                    <a:pt x="1388777" y="515523"/>
                  </a:lnTo>
                  <a:lnTo>
                    <a:pt x="1399524" y="516922"/>
                  </a:lnTo>
                  <a:lnTo>
                    <a:pt x="1410092" y="518780"/>
                  </a:lnTo>
                  <a:lnTo>
                    <a:pt x="1420468" y="521098"/>
                  </a:lnTo>
                  <a:lnTo>
                    <a:pt x="1430659" y="523890"/>
                  </a:lnTo>
                  <a:lnTo>
                    <a:pt x="1440665" y="527140"/>
                  </a:lnTo>
                  <a:lnTo>
                    <a:pt x="1450486" y="530864"/>
                  </a:lnTo>
                  <a:lnTo>
                    <a:pt x="1460128" y="535048"/>
                  </a:lnTo>
                  <a:lnTo>
                    <a:pt x="1469578" y="539690"/>
                  </a:lnTo>
                  <a:lnTo>
                    <a:pt x="1478843" y="544806"/>
                  </a:lnTo>
                  <a:lnTo>
                    <a:pt x="1487917" y="550382"/>
                  </a:lnTo>
                  <a:lnTo>
                    <a:pt x="1496811" y="556424"/>
                  </a:lnTo>
                  <a:lnTo>
                    <a:pt x="1505521" y="562932"/>
                  </a:lnTo>
                  <a:lnTo>
                    <a:pt x="1514046" y="569900"/>
                  </a:lnTo>
                  <a:lnTo>
                    <a:pt x="1518236" y="573562"/>
                  </a:lnTo>
                  <a:lnTo>
                    <a:pt x="1469565" y="643870"/>
                  </a:lnTo>
                  <a:lnTo>
                    <a:pt x="1466046" y="640853"/>
                  </a:lnTo>
                  <a:lnTo>
                    <a:pt x="1459127" y="635174"/>
                  </a:lnTo>
                  <a:lnTo>
                    <a:pt x="1452351" y="629969"/>
                  </a:lnTo>
                  <a:lnTo>
                    <a:pt x="1445712" y="625244"/>
                  </a:lnTo>
                  <a:lnTo>
                    <a:pt x="1439218" y="621006"/>
                  </a:lnTo>
                  <a:lnTo>
                    <a:pt x="1432861" y="617241"/>
                  </a:lnTo>
                  <a:lnTo>
                    <a:pt x="1426640" y="613949"/>
                  </a:lnTo>
                  <a:lnTo>
                    <a:pt x="1420564" y="611144"/>
                  </a:lnTo>
                  <a:lnTo>
                    <a:pt x="1417581" y="609923"/>
                  </a:lnTo>
                  <a:lnTo>
                    <a:pt x="1414598" y="608792"/>
                  </a:lnTo>
                  <a:lnTo>
                    <a:pt x="1408542" y="606755"/>
                  </a:lnTo>
                  <a:lnTo>
                    <a:pt x="1402363" y="605006"/>
                  </a:lnTo>
                  <a:lnTo>
                    <a:pt x="1396067" y="603552"/>
                  </a:lnTo>
                  <a:lnTo>
                    <a:pt x="1389641" y="602386"/>
                  </a:lnTo>
                  <a:lnTo>
                    <a:pt x="1383099" y="601515"/>
                  </a:lnTo>
                  <a:lnTo>
                    <a:pt x="1376433" y="600932"/>
                  </a:lnTo>
                  <a:lnTo>
                    <a:pt x="1369644" y="600644"/>
                  </a:lnTo>
                  <a:lnTo>
                    <a:pt x="1366201" y="600603"/>
                  </a:lnTo>
                  <a:lnTo>
                    <a:pt x="1362875" y="600644"/>
                  </a:lnTo>
                  <a:lnTo>
                    <a:pt x="1356325" y="600925"/>
                  </a:lnTo>
                  <a:lnTo>
                    <a:pt x="1349899" y="601495"/>
                  </a:lnTo>
                  <a:lnTo>
                    <a:pt x="1343611" y="602345"/>
                  </a:lnTo>
                  <a:lnTo>
                    <a:pt x="1337452" y="603484"/>
                  </a:lnTo>
                  <a:lnTo>
                    <a:pt x="1331424" y="604903"/>
                  </a:lnTo>
                  <a:lnTo>
                    <a:pt x="1325526" y="606604"/>
                  </a:lnTo>
                  <a:lnTo>
                    <a:pt x="1319758" y="608593"/>
                  </a:lnTo>
                  <a:lnTo>
                    <a:pt x="1314128" y="610870"/>
                  </a:lnTo>
                  <a:lnTo>
                    <a:pt x="1308621" y="613421"/>
                  </a:lnTo>
                  <a:lnTo>
                    <a:pt x="1303251" y="616260"/>
                  </a:lnTo>
                  <a:lnTo>
                    <a:pt x="1298012" y="619387"/>
                  </a:lnTo>
                  <a:lnTo>
                    <a:pt x="1292902" y="622796"/>
                  </a:lnTo>
                  <a:lnTo>
                    <a:pt x="1287930" y="626485"/>
                  </a:lnTo>
                  <a:lnTo>
                    <a:pt x="1283082" y="630463"/>
                  </a:lnTo>
                  <a:lnTo>
                    <a:pt x="1278370" y="634729"/>
                  </a:lnTo>
                  <a:lnTo>
                    <a:pt x="1276059" y="636964"/>
                  </a:lnTo>
                  <a:lnTo>
                    <a:pt x="1273810" y="639255"/>
                  </a:lnTo>
                  <a:lnTo>
                    <a:pt x="1269510" y="643980"/>
                  </a:lnTo>
                  <a:lnTo>
                    <a:pt x="1265505" y="648890"/>
                  </a:lnTo>
                  <a:lnTo>
                    <a:pt x="1261781" y="653972"/>
                  </a:lnTo>
                  <a:lnTo>
                    <a:pt x="1258345" y="659239"/>
                  </a:lnTo>
                  <a:lnTo>
                    <a:pt x="1255190" y="664691"/>
                  </a:lnTo>
                  <a:lnTo>
                    <a:pt x="1252331" y="670322"/>
                  </a:lnTo>
                  <a:lnTo>
                    <a:pt x="1249752" y="676130"/>
                  </a:lnTo>
                  <a:lnTo>
                    <a:pt x="1247461" y="682117"/>
                  </a:lnTo>
                  <a:lnTo>
                    <a:pt x="1245452" y="688290"/>
                  </a:lnTo>
                  <a:lnTo>
                    <a:pt x="1243737" y="694647"/>
                  </a:lnTo>
                  <a:lnTo>
                    <a:pt x="1242304" y="701176"/>
                  </a:lnTo>
                  <a:lnTo>
                    <a:pt x="1241159" y="707890"/>
                  </a:lnTo>
                  <a:lnTo>
                    <a:pt x="1240302" y="714782"/>
                  </a:lnTo>
                  <a:lnTo>
                    <a:pt x="1239726" y="721859"/>
                  </a:lnTo>
                  <a:lnTo>
                    <a:pt x="1239444" y="729115"/>
                  </a:lnTo>
                  <a:lnTo>
                    <a:pt x="1239403" y="732812"/>
                  </a:lnTo>
                  <a:lnTo>
                    <a:pt x="1239437" y="736508"/>
                  </a:lnTo>
                  <a:lnTo>
                    <a:pt x="1239712" y="743757"/>
                  </a:lnTo>
                  <a:lnTo>
                    <a:pt x="1240260" y="750821"/>
                  </a:lnTo>
                  <a:lnTo>
                    <a:pt x="1241090" y="757699"/>
                  </a:lnTo>
                  <a:lnTo>
                    <a:pt x="1242188" y="764400"/>
                  </a:lnTo>
                  <a:lnTo>
                    <a:pt x="1243559" y="770908"/>
                  </a:lnTo>
                  <a:lnTo>
                    <a:pt x="1245205" y="777231"/>
                  </a:lnTo>
                  <a:lnTo>
                    <a:pt x="1247132" y="783369"/>
                  </a:lnTo>
                  <a:lnTo>
                    <a:pt x="1249327" y="789322"/>
                  </a:lnTo>
                  <a:lnTo>
                    <a:pt x="1251803" y="795089"/>
                  </a:lnTo>
                  <a:lnTo>
                    <a:pt x="1254546" y="800672"/>
                  </a:lnTo>
                  <a:lnTo>
                    <a:pt x="1257570" y="806069"/>
                  </a:lnTo>
                  <a:lnTo>
                    <a:pt x="1260862" y="811281"/>
                  </a:lnTo>
                  <a:lnTo>
                    <a:pt x="1264435" y="816308"/>
                  </a:lnTo>
                  <a:lnTo>
                    <a:pt x="1268275" y="821143"/>
                  </a:lnTo>
                  <a:lnTo>
                    <a:pt x="1272397" y="825799"/>
                  </a:lnTo>
                  <a:lnTo>
                    <a:pt x="1274564" y="828056"/>
                  </a:lnTo>
                  <a:lnTo>
                    <a:pt x="1276772" y="830257"/>
                  </a:lnTo>
                  <a:lnTo>
                    <a:pt x="1281271" y="834447"/>
                  </a:lnTo>
                  <a:lnTo>
                    <a:pt x="1285873" y="838356"/>
                  </a:lnTo>
                  <a:lnTo>
                    <a:pt x="1290584" y="841991"/>
                  </a:lnTo>
                  <a:lnTo>
                    <a:pt x="1295406" y="845345"/>
                  </a:lnTo>
                  <a:lnTo>
                    <a:pt x="1300330" y="848417"/>
                  </a:lnTo>
                  <a:lnTo>
                    <a:pt x="1305357" y="851208"/>
                  </a:lnTo>
                  <a:lnTo>
                    <a:pt x="1310486" y="853725"/>
                  </a:lnTo>
                  <a:lnTo>
                    <a:pt x="1315726" y="855954"/>
                  </a:lnTo>
                  <a:lnTo>
                    <a:pt x="1321075" y="857915"/>
                  </a:lnTo>
                  <a:lnTo>
                    <a:pt x="1326520" y="859589"/>
                  </a:lnTo>
                  <a:lnTo>
                    <a:pt x="1332082" y="860988"/>
                  </a:lnTo>
                  <a:lnTo>
                    <a:pt x="1337740" y="862106"/>
                  </a:lnTo>
                  <a:lnTo>
                    <a:pt x="1343508" y="862942"/>
                  </a:lnTo>
                  <a:lnTo>
                    <a:pt x="1349385" y="863498"/>
                  </a:lnTo>
                  <a:lnTo>
                    <a:pt x="1355358" y="863779"/>
                  </a:lnTo>
                  <a:lnTo>
                    <a:pt x="1358389" y="863813"/>
                  </a:lnTo>
                  <a:lnTo>
                    <a:pt x="1364411" y="863738"/>
                  </a:lnTo>
                  <a:lnTo>
                    <a:pt x="1376076" y="863162"/>
                  </a:lnTo>
                  <a:lnTo>
                    <a:pt x="1387227" y="861996"/>
                  </a:lnTo>
                  <a:lnTo>
                    <a:pt x="1397878" y="860247"/>
                  </a:lnTo>
                  <a:lnTo>
                    <a:pt x="1408014" y="857922"/>
                  </a:lnTo>
                  <a:lnTo>
                    <a:pt x="1417650" y="855007"/>
                  </a:lnTo>
                  <a:lnTo>
                    <a:pt x="1426777" y="851517"/>
                  </a:lnTo>
                  <a:lnTo>
                    <a:pt x="1435398" y="847443"/>
                  </a:lnTo>
                  <a:lnTo>
                    <a:pt x="1439513" y="845187"/>
                  </a:lnTo>
                  <a:lnTo>
                    <a:pt x="1439513" y="729808"/>
                  </a:lnTo>
                  <a:lnTo>
                    <a:pt x="1533865" y="729808"/>
                  </a:lnTo>
                  <a:lnTo>
                    <a:pt x="1533865" y="878839"/>
                  </a:lnTo>
                  <a:lnTo>
                    <a:pt x="1529908" y="883125"/>
                  </a:lnTo>
                  <a:lnTo>
                    <a:pt x="1521720" y="891293"/>
                  </a:lnTo>
                  <a:lnTo>
                    <a:pt x="1513161" y="898919"/>
                  </a:lnTo>
                  <a:lnTo>
                    <a:pt x="1504218" y="905997"/>
                  </a:lnTo>
                  <a:lnTo>
                    <a:pt x="1494905" y="912532"/>
                  </a:lnTo>
                  <a:lnTo>
                    <a:pt x="1485214" y="918526"/>
                  </a:lnTo>
                  <a:lnTo>
                    <a:pt x="1475147" y="923972"/>
                  </a:lnTo>
                  <a:lnTo>
                    <a:pt x="1464709" y="928875"/>
                  </a:lnTo>
                  <a:lnTo>
                    <a:pt x="1453894" y="933230"/>
                  </a:lnTo>
                  <a:lnTo>
                    <a:pt x="1442702" y="937043"/>
                  </a:lnTo>
                  <a:lnTo>
                    <a:pt x="1431132" y="940307"/>
                  </a:lnTo>
                  <a:lnTo>
                    <a:pt x="1419186" y="943030"/>
                  </a:lnTo>
                  <a:lnTo>
                    <a:pt x="1406869" y="945211"/>
                  </a:lnTo>
                  <a:lnTo>
                    <a:pt x="1394175" y="946843"/>
                  </a:lnTo>
                  <a:lnTo>
                    <a:pt x="1381103" y="947934"/>
                  </a:lnTo>
                  <a:lnTo>
                    <a:pt x="1367655" y="948475"/>
                  </a:lnTo>
                  <a:lnTo>
                    <a:pt x="1360797" y="948544"/>
                  </a:lnTo>
                  <a:close/>
                  <a:moveTo>
                    <a:pt x="328993" y="943736"/>
                  </a:moveTo>
                  <a:lnTo>
                    <a:pt x="328993" y="523684"/>
                  </a:lnTo>
                  <a:lnTo>
                    <a:pt x="422739" y="523684"/>
                  </a:lnTo>
                  <a:lnTo>
                    <a:pt x="422739" y="860206"/>
                  </a:lnTo>
                  <a:lnTo>
                    <a:pt x="601817" y="860206"/>
                  </a:lnTo>
                  <a:lnTo>
                    <a:pt x="601817" y="943736"/>
                  </a:lnTo>
                  <a:close/>
                  <a:moveTo>
                    <a:pt x="870395" y="866179"/>
                  </a:moveTo>
                  <a:lnTo>
                    <a:pt x="876841" y="865871"/>
                  </a:lnTo>
                  <a:lnTo>
                    <a:pt x="883157" y="865260"/>
                  </a:lnTo>
                  <a:lnTo>
                    <a:pt x="889343" y="864334"/>
                  </a:lnTo>
                  <a:lnTo>
                    <a:pt x="895399" y="863107"/>
                  </a:lnTo>
                  <a:lnTo>
                    <a:pt x="901324" y="861564"/>
                  </a:lnTo>
                  <a:lnTo>
                    <a:pt x="907126" y="859719"/>
                  </a:lnTo>
                  <a:lnTo>
                    <a:pt x="912791" y="857572"/>
                  </a:lnTo>
                  <a:lnTo>
                    <a:pt x="918332" y="855110"/>
                  </a:lnTo>
                  <a:lnTo>
                    <a:pt x="923743" y="852340"/>
                  </a:lnTo>
                  <a:lnTo>
                    <a:pt x="929024" y="849267"/>
                  </a:lnTo>
                  <a:lnTo>
                    <a:pt x="934174" y="845886"/>
                  </a:lnTo>
                  <a:lnTo>
                    <a:pt x="939201" y="842190"/>
                  </a:lnTo>
                  <a:lnTo>
                    <a:pt x="944098" y="838199"/>
                  </a:lnTo>
                  <a:lnTo>
                    <a:pt x="948857" y="833892"/>
                  </a:lnTo>
                  <a:lnTo>
                    <a:pt x="953493" y="829276"/>
                  </a:lnTo>
                  <a:lnTo>
                    <a:pt x="955763" y="826855"/>
                  </a:lnTo>
                  <a:lnTo>
                    <a:pt x="957985" y="824380"/>
                  </a:lnTo>
                  <a:lnTo>
                    <a:pt x="962210" y="819332"/>
                  </a:lnTo>
                  <a:lnTo>
                    <a:pt x="966153" y="814147"/>
                  </a:lnTo>
                  <a:lnTo>
                    <a:pt x="969815" y="808833"/>
                  </a:lnTo>
                  <a:lnTo>
                    <a:pt x="973196" y="803387"/>
                  </a:lnTo>
                  <a:lnTo>
                    <a:pt x="976296" y="797805"/>
                  </a:lnTo>
                  <a:lnTo>
                    <a:pt x="979108" y="792099"/>
                  </a:lnTo>
                  <a:lnTo>
                    <a:pt x="981645" y="786256"/>
                  </a:lnTo>
                  <a:lnTo>
                    <a:pt x="983901" y="780290"/>
                  </a:lnTo>
                  <a:lnTo>
                    <a:pt x="985870" y="774186"/>
                  </a:lnTo>
                  <a:lnTo>
                    <a:pt x="987564" y="767952"/>
                  </a:lnTo>
                  <a:lnTo>
                    <a:pt x="988970" y="761581"/>
                  </a:lnTo>
                  <a:lnTo>
                    <a:pt x="990094" y="755086"/>
                  </a:lnTo>
                  <a:lnTo>
                    <a:pt x="990938" y="748455"/>
                  </a:lnTo>
                  <a:lnTo>
                    <a:pt x="991507" y="741693"/>
                  </a:lnTo>
                  <a:lnTo>
                    <a:pt x="991788" y="734801"/>
                  </a:lnTo>
                  <a:lnTo>
                    <a:pt x="991822" y="731310"/>
                  </a:lnTo>
                  <a:lnTo>
                    <a:pt x="991788" y="727812"/>
                  </a:lnTo>
                  <a:lnTo>
                    <a:pt x="991507" y="720920"/>
                  </a:lnTo>
                  <a:lnTo>
                    <a:pt x="990938" y="714151"/>
                  </a:lnTo>
                  <a:lnTo>
                    <a:pt x="990094" y="707519"/>
                  </a:lnTo>
                  <a:lnTo>
                    <a:pt x="988970" y="701011"/>
                  </a:lnTo>
                  <a:lnTo>
                    <a:pt x="987564" y="694633"/>
                  </a:lnTo>
                  <a:lnTo>
                    <a:pt x="985870" y="688386"/>
                  </a:lnTo>
                  <a:lnTo>
                    <a:pt x="983901" y="682261"/>
                  </a:lnTo>
                  <a:lnTo>
                    <a:pt x="981645" y="676274"/>
                  </a:lnTo>
                  <a:lnTo>
                    <a:pt x="979108" y="670411"/>
                  </a:lnTo>
                  <a:lnTo>
                    <a:pt x="976296" y="664677"/>
                  </a:lnTo>
                  <a:lnTo>
                    <a:pt x="973196" y="659074"/>
                  </a:lnTo>
                  <a:lnTo>
                    <a:pt x="969815" y="653602"/>
                  </a:lnTo>
                  <a:lnTo>
                    <a:pt x="966153" y="648259"/>
                  </a:lnTo>
                  <a:lnTo>
                    <a:pt x="962210" y="643041"/>
                  </a:lnTo>
                  <a:lnTo>
                    <a:pt x="957985" y="637952"/>
                  </a:lnTo>
                  <a:lnTo>
                    <a:pt x="955763" y="635462"/>
                  </a:lnTo>
                  <a:lnTo>
                    <a:pt x="953493" y="633021"/>
                  </a:lnTo>
                  <a:lnTo>
                    <a:pt x="948857" y="628371"/>
                  </a:lnTo>
                  <a:lnTo>
                    <a:pt x="944098" y="624037"/>
                  </a:lnTo>
                  <a:lnTo>
                    <a:pt x="939201" y="620004"/>
                  </a:lnTo>
                  <a:lnTo>
                    <a:pt x="934174" y="616287"/>
                  </a:lnTo>
                  <a:lnTo>
                    <a:pt x="929024" y="612879"/>
                  </a:lnTo>
                  <a:lnTo>
                    <a:pt x="923743" y="609779"/>
                  </a:lnTo>
                  <a:lnTo>
                    <a:pt x="918332" y="606995"/>
                  </a:lnTo>
                  <a:lnTo>
                    <a:pt x="912791" y="604512"/>
                  </a:lnTo>
                  <a:lnTo>
                    <a:pt x="907126" y="602345"/>
                  </a:lnTo>
                  <a:lnTo>
                    <a:pt x="901324" y="600486"/>
                  </a:lnTo>
                  <a:lnTo>
                    <a:pt x="895399" y="598937"/>
                  </a:lnTo>
                  <a:lnTo>
                    <a:pt x="889343" y="597695"/>
                  </a:lnTo>
                  <a:lnTo>
                    <a:pt x="883157" y="596770"/>
                  </a:lnTo>
                  <a:lnTo>
                    <a:pt x="876841" y="596145"/>
                  </a:lnTo>
                  <a:lnTo>
                    <a:pt x="870395" y="595837"/>
                  </a:lnTo>
                  <a:lnTo>
                    <a:pt x="867130" y="595796"/>
                  </a:lnTo>
                  <a:lnTo>
                    <a:pt x="863859" y="595837"/>
                  </a:lnTo>
                  <a:lnTo>
                    <a:pt x="857413" y="596145"/>
                  </a:lnTo>
                  <a:lnTo>
                    <a:pt x="851096" y="596770"/>
                  </a:lnTo>
                  <a:lnTo>
                    <a:pt x="844917" y="597695"/>
                  </a:lnTo>
                  <a:lnTo>
                    <a:pt x="838862" y="598937"/>
                  </a:lnTo>
                  <a:lnTo>
                    <a:pt x="832930" y="600486"/>
                  </a:lnTo>
                  <a:lnTo>
                    <a:pt x="827135" y="602345"/>
                  </a:lnTo>
                  <a:lnTo>
                    <a:pt x="821463" y="604512"/>
                  </a:lnTo>
                  <a:lnTo>
                    <a:pt x="815922" y="606995"/>
                  </a:lnTo>
                  <a:lnTo>
                    <a:pt x="810511" y="609779"/>
                  </a:lnTo>
                  <a:lnTo>
                    <a:pt x="805230" y="612879"/>
                  </a:lnTo>
                  <a:lnTo>
                    <a:pt x="800080" y="616287"/>
                  </a:lnTo>
                  <a:lnTo>
                    <a:pt x="795060" y="620004"/>
                  </a:lnTo>
                  <a:lnTo>
                    <a:pt x="790163" y="624037"/>
                  </a:lnTo>
                  <a:lnTo>
                    <a:pt x="785397" y="628371"/>
                  </a:lnTo>
                  <a:lnTo>
                    <a:pt x="780761" y="633021"/>
                  </a:lnTo>
                  <a:lnTo>
                    <a:pt x="778491" y="635462"/>
                  </a:lnTo>
                  <a:lnTo>
                    <a:pt x="776276" y="637952"/>
                  </a:lnTo>
                  <a:lnTo>
                    <a:pt x="772044" y="643041"/>
                  </a:lnTo>
                  <a:lnTo>
                    <a:pt x="768101" y="648259"/>
                  </a:lnTo>
                  <a:lnTo>
                    <a:pt x="764439" y="653602"/>
                  </a:lnTo>
                  <a:lnTo>
                    <a:pt x="761065" y="659074"/>
                  </a:lnTo>
                  <a:lnTo>
                    <a:pt x="757965" y="664677"/>
                  </a:lnTo>
                  <a:lnTo>
                    <a:pt x="755146" y="670411"/>
                  </a:lnTo>
                  <a:lnTo>
                    <a:pt x="752609" y="676274"/>
                  </a:lnTo>
                  <a:lnTo>
                    <a:pt x="750359" y="682261"/>
                  </a:lnTo>
                  <a:lnTo>
                    <a:pt x="748384" y="688386"/>
                  </a:lnTo>
                  <a:lnTo>
                    <a:pt x="746697" y="694633"/>
                  </a:lnTo>
                  <a:lnTo>
                    <a:pt x="745284" y="701011"/>
                  </a:lnTo>
                  <a:lnTo>
                    <a:pt x="744160" y="707519"/>
                  </a:lnTo>
                  <a:lnTo>
                    <a:pt x="743316" y="714151"/>
                  </a:lnTo>
                  <a:lnTo>
                    <a:pt x="742754" y="720920"/>
                  </a:lnTo>
                  <a:lnTo>
                    <a:pt x="742472" y="727812"/>
                  </a:lnTo>
                  <a:lnTo>
                    <a:pt x="742431" y="731310"/>
                  </a:lnTo>
                  <a:lnTo>
                    <a:pt x="742472" y="734801"/>
                  </a:lnTo>
                  <a:lnTo>
                    <a:pt x="742754" y="741693"/>
                  </a:lnTo>
                  <a:lnTo>
                    <a:pt x="743316" y="748455"/>
                  </a:lnTo>
                  <a:lnTo>
                    <a:pt x="744160" y="755086"/>
                  </a:lnTo>
                  <a:lnTo>
                    <a:pt x="745284" y="761581"/>
                  </a:lnTo>
                  <a:lnTo>
                    <a:pt x="746697" y="767952"/>
                  </a:lnTo>
                  <a:lnTo>
                    <a:pt x="748384" y="774186"/>
                  </a:lnTo>
                  <a:lnTo>
                    <a:pt x="750359" y="780290"/>
                  </a:lnTo>
                  <a:lnTo>
                    <a:pt x="752609" y="786256"/>
                  </a:lnTo>
                  <a:lnTo>
                    <a:pt x="755146" y="792099"/>
                  </a:lnTo>
                  <a:lnTo>
                    <a:pt x="757965" y="797805"/>
                  </a:lnTo>
                  <a:lnTo>
                    <a:pt x="761065" y="803387"/>
                  </a:lnTo>
                  <a:lnTo>
                    <a:pt x="764439" y="808833"/>
                  </a:lnTo>
                  <a:lnTo>
                    <a:pt x="768101" y="814147"/>
                  </a:lnTo>
                  <a:lnTo>
                    <a:pt x="772044" y="819332"/>
                  </a:lnTo>
                  <a:lnTo>
                    <a:pt x="776276" y="824380"/>
                  </a:lnTo>
                  <a:lnTo>
                    <a:pt x="778491" y="826855"/>
                  </a:lnTo>
                  <a:lnTo>
                    <a:pt x="780761" y="829276"/>
                  </a:lnTo>
                  <a:lnTo>
                    <a:pt x="785397" y="833892"/>
                  </a:lnTo>
                  <a:lnTo>
                    <a:pt x="790163" y="838199"/>
                  </a:lnTo>
                  <a:lnTo>
                    <a:pt x="795060" y="842190"/>
                  </a:lnTo>
                  <a:lnTo>
                    <a:pt x="800080" y="845886"/>
                  </a:lnTo>
                  <a:lnTo>
                    <a:pt x="805230" y="849267"/>
                  </a:lnTo>
                  <a:lnTo>
                    <a:pt x="810511" y="852340"/>
                  </a:lnTo>
                  <a:lnTo>
                    <a:pt x="815922" y="855110"/>
                  </a:lnTo>
                  <a:lnTo>
                    <a:pt x="821463" y="857572"/>
                  </a:lnTo>
                  <a:lnTo>
                    <a:pt x="827135" y="859719"/>
                  </a:lnTo>
                  <a:lnTo>
                    <a:pt x="832930" y="861564"/>
                  </a:lnTo>
                  <a:lnTo>
                    <a:pt x="838862" y="863107"/>
                  </a:lnTo>
                  <a:lnTo>
                    <a:pt x="844917" y="864334"/>
                  </a:lnTo>
                  <a:lnTo>
                    <a:pt x="851096" y="865260"/>
                  </a:lnTo>
                  <a:lnTo>
                    <a:pt x="857413" y="865871"/>
                  </a:lnTo>
                  <a:lnTo>
                    <a:pt x="863859" y="866179"/>
                  </a:lnTo>
                  <a:lnTo>
                    <a:pt x="867130" y="866220"/>
                  </a:lnTo>
                  <a:close/>
                  <a:moveTo>
                    <a:pt x="328993" y="1264252"/>
                  </a:moveTo>
                  <a:lnTo>
                    <a:pt x="328993" y="1169001"/>
                  </a:lnTo>
                  <a:lnTo>
                    <a:pt x="995745" y="1169001"/>
                  </a:lnTo>
                  <a:lnTo>
                    <a:pt x="995745" y="1264252"/>
                  </a:lnTo>
                  <a:close/>
                  <a:moveTo>
                    <a:pt x="328993" y="1540931"/>
                  </a:moveTo>
                  <a:lnTo>
                    <a:pt x="328993" y="1445680"/>
                  </a:lnTo>
                  <a:lnTo>
                    <a:pt x="1750064" y="1445680"/>
                  </a:lnTo>
                  <a:lnTo>
                    <a:pt x="1750064" y="154093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085D68AC-4048-40E7-9AAB-3604B3A26BD0}"/>
                </a:ext>
              </a:extLst>
            </p:cNvPr>
            <p:cNvSpPr/>
            <p:nvPr/>
          </p:nvSpPr>
          <p:spPr>
            <a:xfrm>
              <a:off x="4275349" y="5730035"/>
              <a:ext cx="685800" cy="695325"/>
            </a:xfrm>
            <a:custGeom>
              <a:avLst/>
              <a:gdLst>
                <a:gd name="connsiteX0" fmla="*/ 81343 w 685800"/>
                <a:gd name="connsiteY0" fmla="*/ 5144 h 695325"/>
                <a:gd name="connsiteX1" fmla="*/ 690134 w 685800"/>
                <a:gd name="connsiteY1" fmla="*/ 5144 h 695325"/>
                <a:gd name="connsiteX2" fmla="*/ 5144 w 685800"/>
                <a:gd name="connsiteY2" fmla="*/ 697336 h 695325"/>
                <a:gd name="connsiteX3" fmla="*/ 5144 w 685800"/>
                <a:gd name="connsiteY3" fmla="*/ 81341 h 695325"/>
                <a:gd name="connsiteX4" fmla="*/ 81343 w 685800"/>
                <a:gd name="connsiteY4" fmla="*/ 5144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695325">
                  <a:moveTo>
                    <a:pt x="81343" y="5144"/>
                  </a:moveTo>
                  <a:lnTo>
                    <a:pt x="690134" y="5144"/>
                  </a:lnTo>
                  <a:lnTo>
                    <a:pt x="5144" y="697336"/>
                  </a:lnTo>
                  <a:lnTo>
                    <a:pt x="5144" y="81341"/>
                  </a:lnTo>
                  <a:cubicBezTo>
                    <a:pt x="5144" y="39258"/>
                    <a:pt x="39259" y="5144"/>
                    <a:pt x="81343" y="514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grpSp>
      <p:sp>
        <p:nvSpPr>
          <p:cNvPr id="517" name="Graphic 27">
            <a:extLst>
              <a:ext uri="{FF2B5EF4-FFF2-40B4-BE49-F238E27FC236}">
                <a16:creationId xmlns:a16="http://schemas.microsoft.com/office/drawing/2014/main" id="{E1D5149C-D0AD-4B4B-B955-FE581FEC398B}"/>
              </a:ext>
            </a:extLst>
          </p:cNvPr>
          <p:cNvSpPr/>
          <p:nvPr/>
        </p:nvSpPr>
        <p:spPr>
          <a:xfrm>
            <a:off x="761073" y="5437509"/>
            <a:ext cx="221427" cy="278205"/>
          </a:xfrm>
          <a:custGeom>
            <a:avLst/>
            <a:gdLst>
              <a:gd name="connsiteX0" fmla="*/ 7144 w 371475"/>
              <a:gd name="connsiteY0" fmla="*/ 7144 h 466725"/>
              <a:gd name="connsiteX1" fmla="*/ 7144 w 371475"/>
              <a:gd name="connsiteY1" fmla="*/ 464344 h 466725"/>
              <a:gd name="connsiteX2" fmla="*/ 369094 w 371475"/>
              <a:gd name="connsiteY2" fmla="*/ 464344 h 466725"/>
              <a:gd name="connsiteX3" fmla="*/ 369094 w 371475"/>
              <a:gd name="connsiteY3" fmla="*/ 7144 h 466725"/>
              <a:gd name="connsiteX4" fmla="*/ 7144 w 371475"/>
              <a:gd name="connsiteY4" fmla="*/ 7144 h 466725"/>
              <a:gd name="connsiteX5" fmla="*/ 54789 w 371475"/>
              <a:gd name="connsiteY5" fmla="*/ 102429 h 466725"/>
              <a:gd name="connsiteX6" fmla="*/ 178614 w 371475"/>
              <a:gd name="connsiteY6" fmla="*/ 102429 h 466725"/>
              <a:gd name="connsiteX7" fmla="*/ 178614 w 371475"/>
              <a:gd name="connsiteY7" fmla="*/ 121479 h 466725"/>
              <a:gd name="connsiteX8" fmla="*/ 54789 w 371475"/>
              <a:gd name="connsiteY8" fmla="*/ 121479 h 466725"/>
              <a:gd name="connsiteX9" fmla="*/ 54789 w 371475"/>
              <a:gd name="connsiteY9" fmla="*/ 102429 h 466725"/>
              <a:gd name="connsiteX10" fmla="*/ 183628 w 371475"/>
              <a:gd name="connsiteY10" fmla="*/ 407229 h 466725"/>
              <a:gd name="connsiteX11" fmla="*/ 92889 w 371475"/>
              <a:gd name="connsiteY11" fmla="*/ 316485 h 466725"/>
              <a:gd name="connsiteX12" fmla="*/ 179265 w 371475"/>
              <a:gd name="connsiteY12" fmla="*/ 225967 h 466725"/>
              <a:gd name="connsiteX13" fmla="*/ 179265 w 371475"/>
              <a:gd name="connsiteY13" fmla="*/ 320899 h 466725"/>
              <a:gd name="connsiteX14" fmla="*/ 274143 w 371475"/>
              <a:gd name="connsiteY14" fmla="*/ 320899 h 466725"/>
              <a:gd name="connsiteX15" fmla="*/ 183628 w 371475"/>
              <a:gd name="connsiteY15" fmla="*/ 407229 h 466725"/>
              <a:gd name="connsiteX16" fmla="*/ 283369 w 371475"/>
              <a:gd name="connsiteY16" fmla="*/ 301847 h 466725"/>
              <a:gd name="connsiteX17" fmla="*/ 198311 w 371475"/>
              <a:gd name="connsiteY17" fmla="*/ 301847 h 466725"/>
              <a:gd name="connsiteX18" fmla="*/ 198311 w 371475"/>
              <a:gd name="connsiteY18" fmla="*/ 216694 h 466725"/>
              <a:gd name="connsiteX19" fmla="*/ 207836 w 371475"/>
              <a:gd name="connsiteY19" fmla="*/ 216694 h 466725"/>
              <a:gd name="connsiteX20" fmla="*/ 283369 w 371475"/>
              <a:gd name="connsiteY20" fmla="*/ 292322 h 466725"/>
              <a:gd name="connsiteX21" fmla="*/ 283369 w 371475"/>
              <a:gd name="connsiteY21" fmla="*/ 301847 h 466725"/>
              <a:gd name="connsiteX22" fmla="*/ 321489 w 371475"/>
              <a:gd name="connsiteY22" fmla="*/ 169104 h 466725"/>
              <a:gd name="connsiteX23" fmla="*/ 54789 w 371475"/>
              <a:gd name="connsiteY23" fmla="*/ 169104 h 466725"/>
              <a:gd name="connsiteX24" fmla="*/ 54789 w 371475"/>
              <a:gd name="connsiteY24" fmla="*/ 150054 h 466725"/>
              <a:gd name="connsiteX25" fmla="*/ 321489 w 371475"/>
              <a:gd name="connsiteY25" fmla="*/ 150054 h 466725"/>
              <a:gd name="connsiteX26" fmla="*/ 321489 w 371475"/>
              <a:gd name="connsiteY26" fmla="*/ 169104 h 466725"/>
              <a:gd name="connsiteX27" fmla="*/ 321489 w 371475"/>
              <a:gd name="connsiteY27" fmla="*/ 121479 h 466725"/>
              <a:gd name="connsiteX28" fmla="*/ 226239 w 371475"/>
              <a:gd name="connsiteY28" fmla="*/ 121479 h 466725"/>
              <a:gd name="connsiteX29" fmla="*/ 226239 w 371475"/>
              <a:gd name="connsiteY29" fmla="*/ 102429 h 466725"/>
              <a:gd name="connsiteX30" fmla="*/ 321489 w 371475"/>
              <a:gd name="connsiteY30" fmla="*/ 102429 h 466725"/>
              <a:gd name="connsiteX31" fmla="*/ 321489 w 371475"/>
              <a:gd name="connsiteY31" fmla="*/ 121479 h 466725"/>
              <a:gd name="connsiteX32" fmla="*/ 321489 w 371475"/>
              <a:gd name="connsiteY32" fmla="*/ 73505 h 466725"/>
              <a:gd name="connsiteX33" fmla="*/ 54789 w 371475"/>
              <a:gd name="connsiteY33" fmla="*/ 73505 h 466725"/>
              <a:gd name="connsiteX34" fmla="*/ 54789 w 371475"/>
              <a:gd name="connsiteY34" fmla="*/ 54455 h 466725"/>
              <a:gd name="connsiteX35" fmla="*/ 321489 w 371475"/>
              <a:gd name="connsiteY35" fmla="*/ 54455 h 466725"/>
              <a:gd name="connsiteX36" fmla="*/ 321489 w 371475"/>
              <a:gd name="connsiteY36" fmla="*/ 7350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1475" h="466725">
                <a:moveTo>
                  <a:pt x="7144" y="7144"/>
                </a:moveTo>
                <a:lnTo>
                  <a:pt x="7144" y="464344"/>
                </a:lnTo>
                <a:lnTo>
                  <a:pt x="369094" y="464344"/>
                </a:lnTo>
                <a:lnTo>
                  <a:pt x="369094" y="7144"/>
                </a:lnTo>
                <a:lnTo>
                  <a:pt x="7144" y="7144"/>
                </a:lnTo>
                <a:close/>
                <a:moveTo>
                  <a:pt x="54789" y="102429"/>
                </a:moveTo>
                <a:lnTo>
                  <a:pt x="178614" y="102429"/>
                </a:lnTo>
                <a:lnTo>
                  <a:pt x="178614" y="121479"/>
                </a:lnTo>
                <a:lnTo>
                  <a:pt x="54789" y="121479"/>
                </a:lnTo>
                <a:lnTo>
                  <a:pt x="54789" y="102429"/>
                </a:lnTo>
                <a:close/>
                <a:moveTo>
                  <a:pt x="183628" y="407229"/>
                </a:moveTo>
                <a:cubicBezTo>
                  <a:pt x="133594" y="407229"/>
                  <a:pt x="92889" y="366519"/>
                  <a:pt x="92889" y="316485"/>
                </a:cubicBezTo>
                <a:cubicBezTo>
                  <a:pt x="92889" y="267924"/>
                  <a:pt x="131263" y="228267"/>
                  <a:pt x="179265" y="225967"/>
                </a:cubicBezTo>
                <a:lnTo>
                  <a:pt x="179265" y="320899"/>
                </a:lnTo>
                <a:lnTo>
                  <a:pt x="274143" y="320899"/>
                </a:lnTo>
                <a:cubicBezTo>
                  <a:pt x="271819" y="368878"/>
                  <a:pt x="232172" y="407229"/>
                  <a:pt x="183628" y="407229"/>
                </a:cubicBezTo>
                <a:close/>
                <a:moveTo>
                  <a:pt x="283369" y="301847"/>
                </a:moveTo>
                <a:lnTo>
                  <a:pt x="198311" y="301847"/>
                </a:lnTo>
                <a:lnTo>
                  <a:pt x="198311" y="216694"/>
                </a:lnTo>
                <a:lnTo>
                  <a:pt x="207836" y="216694"/>
                </a:lnTo>
                <a:cubicBezTo>
                  <a:pt x="249460" y="216694"/>
                  <a:pt x="283369" y="250603"/>
                  <a:pt x="283369" y="292322"/>
                </a:cubicBezTo>
                <a:lnTo>
                  <a:pt x="283369" y="301847"/>
                </a:lnTo>
                <a:close/>
                <a:moveTo>
                  <a:pt x="321489" y="169104"/>
                </a:moveTo>
                <a:lnTo>
                  <a:pt x="54789" y="169104"/>
                </a:lnTo>
                <a:lnTo>
                  <a:pt x="54789" y="150054"/>
                </a:lnTo>
                <a:lnTo>
                  <a:pt x="321489" y="150054"/>
                </a:lnTo>
                <a:lnTo>
                  <a:pt x="321489" y="169104"/>
                </a:lnTo>
                <a:close/>
                <a:moveTo>
                  <a:pt x="321489" y="121479"/>
                </a:moveTo>
                <a:lnTo>
                  <a:pt x="226239" y="121479"/>
                </a:lnTo>
                <a:lnTo>
                  <a:pt x="226239" y="102429"/>
                </a:lnTo>
                <a:lnTo>
                  <a:pt x="321489" y="102429"/>
                </a:lnTo>
                <a:lnTo>
                  <a:pt x="321489" y="121479"/>
                </a:lnTo>
                <a:close/>
                <a:moveTo>
                  <a:pt x="321489" y="73505"/>
                </a:moveTo>
                <a:lnTo>
                  <a:pt x="54789" y="73505"/>
                </a:lnTo>
                <a:lnTo>
                  <a:pt x="54789" y="54455"/>
                </a:lnTo>
                <a:lnTo>
                  <a:pt x="321489" y="54455"/>
                </a:lnTo>
                <a:lnTo>
                  <a:pt x="321489" y="73505"/>
                </a:lnTo>
                <a:close/>
              </a:path>
            </a:pathLst>
          </a:custGeom>
          <a:solidFill>
            <a:srgbClr val="0078D7"/>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grpSp>
        <p:nvGrpSpPr>
          <p:cNvPr id="518" name="Group 517">
            <a:extLst>
              <a:ext uri="{FF2B5EF4-FFF2-40B4-BE49-F238E27FC236}">
                <a16:creationId xmlns:a16="http://schemas.microsoft.com/office/drawing/2014/main" id="{185678D9-3FE4-4402-ACF8-B9808FEED263}"/>
              </a:ext>
            </a:extLst>
          </p:cNvPr>
          <p:cNvGrpSpPr/>
          <p:nvPr/>
        </p:nvGrpSpPr>
        <p:grpSpPr>
          <a:xfrm>
            <a:off x="733922" y="5138284"/>
            <a:ext cx="275731" cy="185151"/>
            <a:chOff x="-74340" y="2499262"/>
            <a:chExt cx="619125" cy="415738"/>
          </a:xfrm>
          <a:solidFill>
            <a:srgbClr val="0078D7"/>
          </a:solidFill>
        </p:grpSpPr>
        <p:sp>
          <p:nvSpPr>
            <p:cNvPr id="519" name="Freeform: Shape 518">
              <a:extLst>
                <a:ext uri="{FF2B5EF4-FFF2-40B4-BE49-F238E27FC236}">
                  <a16:creationId xmlns:a16="http://schemas.microsoft.com/office/drawing/2014/main" id="{3231BF4E-F692-492C-9656-73B513F74019}"/>
                </a:ext>
              </a:extLst>
            </p:cNvPr>
            <p:cNvSpPr/>
            <p:nvPr/>
          </p:nvSpPr>
          <p:spPr>
            <a:xfrm>
              <a:off x="-74340" y="2499262"/>
              <a:ext cx="619125" cy="76200"/>
            </a:xfrm>
            <a:custGeom>
              <a:avLst/>
              <a:gdLst>
                <a:gd name="connsiteX0" fmla="*/ 616744 w 619125"/>
                <a:gd name="connsiteY0" fmla="*/ 26194 h 76200"/>
                <a:gd name="connsiteX1" fmla="*/ 597694 w 619125"/>
                <a:gd name="connsiteY1" fmla="*/ 7144 h 76200"/>
                <a:gd name="connsiteX2" fmla="*/ 26194 w 619125"/>
                <a:gd name="connsiteY2" fmla="*/ 7144 h 76200"/>
                <a:gd name="connsiteX3" fmla="*/ 7144 w 619125"/>
                <a:gd name="connsiteY3" fmla="*/ 26194 h 76200"/>
                <a:gd name="connsiteX4" fmla="*/ 7144 w 619125"/>
                <a:gd name="connsiteY4" fmla="*/ 70456 h 76200"/>
                <a:gd name="connsiteX5" fmla="*/ 616744 w 619125"/>
                <a:gd name="connsiteY5" fmla="*/ 70456 h 76200"/>
                <a:gd name="connsiteX6" fmla="*/ 616744 w 619125"/>
                <a:gd name="connsiteY6" fmla="*/ 2619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125" h="76200">
                  <a:moveTo>
                    <a:pt x="616744" y="26194"/>
                  </a:moveTo>
                  <a:cubicBezTo>
                    <a:pt x="616744" y="15716"/>
                    <a:pt x="608171" y="7144"/>
                    <a:pt x="597694" y="7144"/>
                  </a:cubicBezTo>
                  <a:lnTo>
                    <a:pt x="26194" y="7144"/>
                  </a:lnTo>
                  <a:cubicBezTo>
                    <a:pt x="15716" y="7144"/>
                    <a:pt x="7144" y="15716"/>
                    <a:pt x="7144" y="26194"/>
                  </a:cubicBezTo>
                  <a:lnTo>
                    <a:pt x="7144" y="70456"/>
                  </a:lnTo>
                  <a:lnTo>
                    <a:pt x="616744" y="70456"/>
                  </a:lnTo>
                  <a:lnTo>
                    <a:pt x="616744" y="2619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29969204-06DC-48BB-A2B2-30B906A2CD41}"/>
                </a:ext>
              </a:extLst>
            </p:cNvPr>
            <p:cNvSpPr/>
            <p:nvPr/>
          </p:nvSpPr>
          <p:spPr>
            <a:xfrm>
              <a:off x="-74340" y="2657825"/>
              <a:ext cx="619125" cy="257175"/>
            </a:xfrm>
            <a:custGeom>
              <a:avLst/>
              <a:gdLst>
                <a:gd name="connsiteX0" fmla="*/ 26194 w 619125"/>
                <a:gd name="connsiteY0" fmla="*/ 256575 h 257175"/>
                <a:gd name="connsiteX1" fmla="*/ 597694 w 619125"/>
                <a:gd name="connsiteY1" fmla="*/ 256575 h 257175"/>
                <a:gd name="connsiteX2" fmla="*/ 616744 w 619125"/>
                <a:gd name="connsiteY2" fmla="*/ 237525 h 257175"/>
                <a:gd name="connsiteX3" fmla="*/ 616744 w 619125"/>
                <a:gd name="connsiteY3" fmla="*/ 7144 h 257175"/>
                <a:gd name="connsiteX4" fmla="*/ 7144 w 619125"/>
                <a:gd name="connsiteY4" fmla="*/ 7144 h 257175"/>
                <a:gd name="connsiteX5" fmla="*/ 7144 w 619125"/>
                <a:gd name="connsiteY5" fmla="*/ 237515 h 257175"/>
                <a:gd name="connsiteX6" fmla="*/ 26194 w 619125"/>
                <a:gd name="connsiteY6" fmla="*/ 256575 h 257175"/>
                <a:gd name="connsiteX7" fmla="*/ 439931 w 619125"/>
                <a:gd name="connsiteY7" fmla="*/ 33518 h 257175"/>
                <a:gd name="connsiteX8" fmla="*/ 523380 w 619125"/>
                <a:gd name="connsiteY8" fmla="*/ 115738 h 257175"/>
                <a:gd name="connsiteX9" fmla="*/ 487566 w 619125"/>
                <a:gd name="connsiteY9" fmla="*/ 115738 h 257175"/>
                <a:gd name="connsiteX10" fmla="*/ 487566 w 619125"/>
                <a:gd name="connsiteY10" fmla="*/ 228105 h 257175"/>
                <a:gd name="connsiteX11" fmla="*/ 392306 w 619125"/>
                <a:gd name="connsiteY11" fmla="*/ 228105 h 257175"/>
                <a:gd name="connsiteX12" fmla="*/ 392306 w 619125"/>
                <a:gd name="connsiteY12" fmla="*/ 115738 h 257175"/>
                <a:gd name="connsiteX13" fmla="*/ 356492 w 619125"/>
                <a:gd name="connsiteY13" fmla="*/ 115738 h 257175"/>
                <a:gd name="connsiteX14" fmla="*/ 439931 w 619125"/>
                <a:gd name="connsiteY14" fmla="*/ 33518 h 257175"/>
                <a:gd name="connsiteX15" fmla="*/ 74809 w 619125"/>
                <a:gd name="connsiteY15" fmla="*/ 79696 h 257175"/>
                <a:gd name="connsiteX16" fmla="*/ 265652 w 619125"/>
                <a:gd name="connsiteY16" fmla="*/ 79696 h 257175"/>
                <a:gd name="connsiteX17" fmla="*/ 265652 w 619125"/>
                <a:gd name="connsiteY17" fmla="*/ 98746 h 257175"/>
                <a:gd name="connsiteX18" fmla="*/ 74809 w 619125"/>
                <a:gd name="connsiteY18" fmla="*/ 98746 h 257175"/>
                <a:gd name="connsiteX19" fmla="*/ 74809 w 619125"/>
                <a:gd name="connsiteY19" fmla="*/ 79696 h 257175"/>
                <a:gd name="connsiteX20" fmla="*/ 74809 w 619125"/>
                <a:gd name="connsiteY20" fmla="*/ 133350 h 257175"/>
                <a:gd name="connsiteX21" fmla="*/ 205654 w 619125"/>
                <a:gd name="connsiteY21" fmla="*/ 133350 h 257175"/>
                <a:gd name="connsiteX22" fmla="*/ 205654 w 619125"/>
                <a:gd name="connsiteY22" fmla="*/ 152400 h 257175"/>
                <a:gd name="connsiteX23" fmla="*/ 74809 w 619125"/>
                <a:gd name="connsiteY23" fmla="*/ 152400 h 257175"/>
                <a:gd name="connsiteX24" fmla="*/ 74809 w 619125"/>
                <a:gd name="connsiteY24" fmla="*/ 13335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19125" h="257175">
                  <a:moveTo>
                    <a:pt x="26194" y="256575"/>
                  </a:moveTo>
                  <a:lnTo>
                    <a:pt x="597694" y="256575"/>
                  </a:lnTo>
                  <a:cubicBezTo>
                    <a:pt x="608171" y="256575"/>
                    <a:pt x="616744" y="248002"/>
                    <a:pt x="616744" y="237525"/>
                  </a:cubicBezTo>
                  <a:lnTo>
                    <a:pt x="616744" y="7144"/>
                  </a:lnTo>
                  <a:lnTo>
                    <a:pt x="7144" y="7144"/>
                  </a:lnTo>
                  <a:lnTo>
                    <a:pt x="7144" y="237515"/>
                  </a:lnTo>
                  <a:cubicBezTo>
                    <a:pt x="7144" y="248002"/>
                    <a:pt x="15716" y="256575"/>
                    <a:pt x="26194" y="256575"/>
                  </a:cubicBezTo>
                  <a:close/>
                  <a:moveTo>
                    <a:pt x="439931" y="33518"/>
                  </a:moveTo>
                  <a:lnTo>
                    <a:pt x="523380" y="115738"/>
                  </a:lnTo>
                  <a:lnTo>
                    <a:pt x="487566" y="115738"/>
                  </a:lnTo>
                  <a:lnTo>
                    <a:pt x="487566" y="228105"/>
                  </a:lnTo>
                  <a:lnTo>
                    <a:pt x="392306" y="228105"/>
                  </a:lnTo>
                  <a:lnTo>
                    <a:pt x="392306" y="115738"/>
                  </a:lnTo>
                  <a:lnTo>
                    <a:pt x="356492" y="115738"/>
                  </a:lnTo>
                  <a:lnTo>
                    <a:pt x="439931" y="33518"/>
                  </a:lnTo>
                  <a:close/>
                  <a:moveTo>
                    <a:pt x="74809" y="79696"/>
                  </a:moveTo>
                  <a:lnTo>
                    <a:pt x="265652" y="79696"/>
                  </a:lnTo>
                  <a:lnTo>
                    <a:pt x="265652" y="98746"/>
                  </a:lnTo>
                  <a:lnTo>
                    <a:pt x="74809" y="98746"/>
                  </a:lnTo>
                  <a:lnTo>
                    <a:pt x="74809" y="79696"/>
                  </a:lnTo>
                  <a:close/>
                  <a:moveTo>
                    <a:pt x="74809" y="133350"/>
                  </a:moveTo>
                  <a:lnTo>
                    <a:pt x="205654" y="133350"/>
                  </a:lnTo>
                  <a:lnTo>
                    <a:pt x="205654" y="152400"/>
                  </a:lnTo>
                  <a:lnTo>
                    <a:pt x="74809" y="152400"/>
                  </a:lnTo>
                  <a:lnTo>
                    <a:pt x="74809" y="133350"/>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0078D7"/>
                </a:solidFill>
                <a:effectLst/>
                <a:uLnTx/>
                <a:uFillTx/>
                <a:latin typeface="Segoe UI"/>
                <a:ea typeface="+mn-ea"/>
                <a:cs typeface="+mn-cs"/>
              </a:endParaRPr>
            </a:p>
          </p:txBody>
        </p:sp>
      </p:grpSp>
      <p:sp>
        <p:nvSpPr>
          <p:cNvPr id="264" name="Freeform: Shape 263">
            <a:extLst>
              <a:ext uri="{FF2B5EF4-FFF2-40B4-BE49-F238E27FC236}">
                <a16:creationId xmlns:a16="http://schemas.microsoft.com/office/drawing/2014/main" id="{A22DECD5-D0A8-4EBB-A233-7EA7EFA8F76D}"/>
              </a:ext>
            </a:extLst>
          </p:cNvPr>
          <p:cNvSpPr/>
          <p:nvPr/>
        </p:nvSpPr>
        <p:spPr bwMode="auto">
          <a:xfrm>
            <a:off x="8112760" y="2557926"/>
            <a:ext cx="1565333" cy="285985"/>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tx1"/>
            </a:solidFill>
            <a:prstDash val="solid"/>
            <a:headEnd type="arrow" w="sm" len="sm"/>
            <a:tailEnd type="arrow"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A885EC70-DEC2-43D0-B83C-CEFE802F0F86}"/>
              </a:ext>
            </a:extLst>
          </p:cNvPr>
          <p:cNvSpPr/>
          <p:nvPr/>
        </p:nvSpPr>
        <p:spPr bwMode="auto">
          <a:xfrm>
            <a:off x="4015739" y="2703131"/>
            <a:ext cx="3250119" cy="1267056"/>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tx1"/>
            </a:solidFill>
            <a:prstDash val="solid"/>
            <a:headEnd type="none" w="sm" len="sm"/>
            <a:tailEnd type="arrow"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65" name="Straight Connector 264">
            <a:extLst>
              <a:ext uri="{FF2B5EF4-FFF2-40B4-BE49-F238E27FC236}">
                <a16:creationId xmlns:a16="http://schemas.microsoft.com/office/drawing/2014/main" id="{94045030-7BA7-44FA-A97F-77BC99305F79}"/>
              </a:ext>
            </a:extLst>
          </p:cNvPr>
          <p:cNvCxnSpPr>
            <a:cxnSpLocks/>
          </p:cNvCxnSpPr>
          <p:nvPr/>
        </p:nvCxnSpPr>
        <p:spPr>
          <a:xfrm>
            <a:off x="8933688" y="3968263"/>
            <a:ext cx="1957716" cy="0"/>
          </a:xfrm>
          <a:prstGeom prst="line">
            <a:avLst/>
          </a:prstGeom>
          <a:noFill/>
          <a:ln w="19050" cap="flat" cmpd="sng" algn="ctr">
            <a:solidFill>
              <a:schemeClr val="tx1"/>
            </a:solidFill>
            <a:prstDash val="solid"/>
            <a:headEnd type="none" w="sm" len="sm"/>
            <a:tailEnd type="arrow" w="med" len="sm"/>
          </a:ln>
          <a:effectLst/>
        </p:spPr>
      </p:cxnSp>
      <p:sp>
        <p:nvSpPr>
          <p:cNvPr id="283" name="Freeform: Shape 282">
            <a:extLst>
              <a:ext uri="{FF2B5EF4-FFF2-40B4-BE49-F238E27FC236}">
                <a16:creationId xmlns:a16="http://schemas.microsoft.com/office/drawing/2014/main" id="{07DA854C-AB6E-4A4C-83AB-FA100724765D}"/>
              </a:ext>
            </a:extLst>
          </p:cNvPr>
          <p:cNvSpPr/>
          <p:nvPr/>
        </p:nvSpPr>
        <p:spPr>
          <a:xfrm>
            <a:off x="11021465" y="3754665"/>
            <a:ext cx="469339" cy="34731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284" name="Group 283">
            <a:extLst>
              <a:ext uri="{FF2B5EF4-FFF2-40B4-BE49-F238E27FC236}">
                <a16:creationId xmlns:a16="http://schemas.microsoft.com/office/drawing/2014/main" id="{035BD937-D097-4054-829F-2E520AC41468}"/>
              </a:ext>
            </a:extLst>
          </p:cNvPr>
          <p:cNvGrpSpPr>
            <a:grpSpLocks noChangeAspect="1"/>
          </p:cNvGrpSpPr>
          <p:nvPr/>
        </p:nvGrpSpPr>
        <p:grpSpPr>
          <a:xfrm>
            <a:off x="2415871" y="2389413"/>
            <a:ext cx="393677" cy="640080"/>
            <a:chOff x="2397618" y="3224414"/>
            <a:chExt cx="395274" cy="642676"/>
          </a:xfrm>
          <a:solidFill>
            <a:srgbClr val="3999C6"/>
          </a:solidFill>
        </p:grpSpPr>
        <p:sp>
          <p:nvSpPr>
            <p:cNvPr id="285" name="Circle: Hollow 284">
              <a:extLst>
                <a:ext uri="{FF2B5EF4-FFF2-40B4-BE49-F238E27FC236}">
                  <a16:creationId xmlns:a16="http://schemas.microsoft.com/office/drawing/2014/main" id="{0B98E82D-6810-4F56-905B-40AAF41B0A46}"/>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6" name="Circle: Hollow 285">
              <a:extLst>
                <a:ext uri="{FF2B5EF4-FFF2-40B4-BE49-F238E27FC236}">
                  <a16:creationId xmlns:a16="http://schemas.microsoft.com/office/drawing/2014/main" id="{2DBAAECE-769D-4B2C-A8F5-BCFDCE2D55F9}"/>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7" name="Circle: Hollow 286">
              <a:extLst>
                <a:ext uri="{FF2B5EF4-FFF2-40B4-BE49-F238E27FC236}">
                  <a16:creationId xmlns:a16="http://schemas.microsoft.com/office/drawing/2014/main" id="{B5807A71-73FB-40F8-9577-887F9C440D61}"/>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8" name="Circle: Hollow 287">
              <a:extLst>
                <a:ext uri="{FF2B5EF4-FFF2-40B4-BE49-F238E27FC236}">
                  <a16:creationId xmlns:a16="http://schemas.microsoft.com/office/drawing/2014/main" id="{5BA4C4EB-1E01-4D2E-836E-6DC3F352E1F3}"/>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9" name="Circle: Hollow 288">
              <a:extLst>
                <a:ext uri="{FF2B5EF4-FFF2-40B4-BE49-F238E27FC236}">
                  <a16:creationId xmlns:a16="http://schemas.microsoft.com/office/drawing/2014/main" id="{112C3C71-905D-48D9-9443-8D32AFE5CD87}"/>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58E178D9-D8AB-49C2-BE50-4F31EBAF022B}"/>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CD7AE5E-310F-422B-B791-04284C58E6FE}"/>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EBE05607-FBB8-4204-BB1E-B16694A75BF9}"/>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EED7E11-117A-45FF-B98E-01275C771ED7}"/>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176" name="Shape 101">
            <a:extLst>
              <a:ext uri="{FF2B5EF4-FFF2-40B4-BE49-F238E27FC236}">
                <a16:creationId xmlns:a16="http://schemas.microsoft.com/office/drawing/2014/main" id="{20A300C7-6A72-41CE-8E51-893387FEF7B6}"/>
              </a:ext>
            </a:extLst>
          </p:cNvPr>
          <p:cNvSpPr txBox="1"/>
          <p:nvPr/>
        </p:nvSpPr>
        <p:spPr>
          <a:xfrm>
            <a:off x="7130975" y="2905128"/>
            <a:ext cx="1934088" cy="1692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Data science &amp; AI</a:t>
            </a:r>
          </a:p>
        </p:txBody>
      </p:sp>
      <p:sp>
        <p:nvSpPr>
          <p:cNvPr id="177" name="Shape 101">
            <a:extLst>
              <a:ext uri="{FF2B5EF4-FFF2-40B4-BE49-F238E27FC236}">
                <a16:creationId xmlns:a16="http://schemas.microsoft.com/office/drawing/2014/main" id="{05E2BE5E-A1FE-4354-A186-51C101C59BDC}"/>
              </a:ext>
            </a:extLst>
          </p:cNvPr>
          <p:cNvSpPr txBox="1"/>
          <p:nvPr/>
        </p:nvSpPr>
        <p:spPr>
          <a:xfrm>
            <a:off x="7352975" y="4837880"/>
            <a:ext cx="1490088" cy="1692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Data engineering</a:t>
            </a:r>
          </a:p>
        </p:txBody>
      </p:sp>
      <p:grpSp>
        <p:nvGrpSpPr>
          <p:cNvPr id="9" name="Group 8">
            <a:extLst>
              <a:ext uri="{FF2B5EF4-FFF2-40B4-BE49-F238E27FC236}">
                <a16:creationId xmlns:a16="http://schemas.microsoft.com/office/drawing/2014/main" id="{3A0736F4-D58C-4101-9A50-654661269BCA}"/>
              </a:ext>
            </a:extLst>
          </p:cNvPr>
          <p:cNvGrpSpPr/>
          <p:nvPr/>
        </p:nvGrpSpPr>
        <p:grpSpPr>
          <a:xfrm>
            <a:off x="7376901" y="3168587"/>
            <a:ext cx="1442236" cy="1571815"/>
            <a:chOff x="7376901" y="3168587"/>
            <a:chExt cx="1442236" cy="1571815"/>
          </a:xfrm>
        </p:grpSpPr>
        <p:sp>
          <p:nvSpPr>
            <p:cNvPr id="175" name="Shape 101">
              <a:extLst>
                <a:ext uri="{FF2B5EF4-FFF2-40B4-BE49-F238E27FC236}">
                  <a16:creationId xmlns:a16="http://schemas.microsoft.com/office/drawing/2014/main" id="{CB57554A-2BCA-4D35-8A16-3D573C3E2725}"/>
                </a:ext>
              </a:extLst>
            </p:cNvPr>
            <p:cNvSpPr txBox="1"/>
            <p:nvPr/>
          </p:nvSpPr>
          <p:spPr>
            <a:xfrm>
              <a:off x="7564809" y="4205735"/>
              <a:ext cx="1066421" cy="1692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a:ea typeface="+mn-ea"/>
                  <a:cs typeface="Segoe UI Semibold" panose="020B0702040204020203" pitchFamily="34" charset="0"/>
                  <a:sym typeface="Calibri"/>
                </a:rPr>
                <a:t>Azure Databricks</a:t>
              </a:r>
            </a:p>
          </p:txBody>
        </p:sp>
        <p:sp>
          <p:nvSpPr>
            <p:cNvPr id="442" name="Rectangle: Rounded Corners 91">
              <a:extLst>
                <a:ext uri="{FF2B5EF4-FFF2-40B4-BE49-F238E27FC236}">
                  <a16:creationId xmlns:a16="http://schemas.microsoft.com/office/drawing/2014/main" id="{35BFE694-6C57-4BE4-8133-0211C7222C74}"/>
                </a:ext>
              </a:extLst>
            </p:cNvPr>
            <p:cNvSpPr/>
            <p:nvPr/>
          </p:nvSpPr>
          <p:spPr bwMode="auto">
            <a:xfrm>
              <a:off x="7376901" y="3326401"/>
              <a:ext cx="1442236" cy="1273246"/>
            </a:xfrm>
            <a:prstGeom prst="roundRect">
              <a:avLst>
                <a:gd name="adj" fmla="val 15688"/>
              </a:avLst>
            </a:prstGeom>
            <a:noFill/>
            <a:ln w="9525">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A1C0AC62-9516-4E5E-BED9-5A80EBF310BC}"/>
                </a:ext>
              </a:extLst>
            </p:cNvPr>
            <p:cNvGrpSpPr/>
            <p:nvPr/>
          </p:nvGrpSpPr>
          <p:grpSpPr>
            <a:xfrm>
              <a:off x="7459716" y="3168587"/>
              <a:ext cx="1276606" cy="329184"/>
              <a:chOff x="7459716" y="3168587"/>
              <a:chExt cx="1276606" cy="329184"/>
            </a:xfrm>
          </p:grpSpPr>
          <p:grpSp>
            <p:nvGrpSpPr>
              <p:cNvPr id="18" name="Group 17">
                <a:extLst>
                  <a:ext uri="{FF2B5EF4-FFF2-40B4-BE49-F238E27FC236}">
                    <a16:creationId xmlns:a16="http://schemas.microsoft.com/office/drawing/2014/main" id="{F2BE6496-5BC1-44EC-9A9E-990621C0ADFB}"/>
                  </a:ext>
                </a:extLst>
              </p:cNvPr>
              <p:cNvGrpSpPr/>
              <p:nvPr/>
            </p:nvGrpSpPr>
            <p:grpSpPr>
              <a:xfrm>
                <a:off x="7459716" y="3168587"/>
                <a:ext cx="329184" cy="329184"/>
                <a:chOff x="7041718" y="3008659"/>
                <a:chExt cx="586168" cy="586166"/>
              </a:xfrm>
            </p:grpSpPr>
            <p:sp>
              <p:nvSpPr>
                <p:cNvPr id="294" name="Oval 293">
                  <a:extLst>
                    <a:ext uri="{FF2B5EF4-FFF2-40B4-BE49-F238E27FC236}">
                      <a16:creationId xmlns:a16="http://schemas.microsoft.com/office/drawing/2014/main" id="{576CE03E-E467-48A1-86AC-CB091D7A2A6D}"/>
                    </a:ext>
                  </a:extLst>
                </p:cNvPr>
                <p:cNvSpPr/>
                <p:nvPr/>
              </p:nvSpPr>
              <p:spPr bwMode="auto">
                <a:xfrm>
                  <a:off x="7041718" y="3008659"/>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8B2A2450-74C4-439A-868C-3DAC3464D61E}"/>
                    </a:ext>
                  </a:extLst>
                </p:cNvPr>
                <p:cNvGrpSpPr/>
                <p:nvPr/>
              </p:nvGrpSpPr>
              <p:grpSpPr>
                <a:xfrm>
                  <a:off x="7114786" y="3220386"/>
                  <a:ext cx="440033" cy="162713"/>
                  <a:chOff x="7120912" y="3104359"/>
                  <a:chExt cx="440033" cy="162713"/>
                </a:xfrm>
              </p:grpSpPr>
              <p:sp>
                <p:nvSpPr>
                  <p:cNvPr id="245" name="Freeform: Shape 244">
                    <a:extLst>
                      <a:ext uri="{FF2B5EF4-FFF2-40B4-BE49-F238E27FC236}">
                        <a16:creationId xmlns:a16="http://schemas.microsoft.com/office/drawing/2014/main" id="{0BB185A8-DE3E-4402-A6F3-B4CA86821E79}"/>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82828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5491EB75-D22E-4816-9EED-CE596DFE22CC}"/>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53D4EB3D-8D0C-4194-B4AE-19CAA096F7E6}"/>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8BA1C666-02FD-4E5F-AFEE-191956F82995}"/>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74C79B0E-BD3B-4538-82F0-22C0DCB5D048}"/>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D337C39E-83BC-42A5-A7E9-55279EDD3994}"/>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E1C3D72B-679F-4E07-90DC-76F07E8DC343}"/>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6373EFAD-C56F-458C-9922-2BED1369639D}"/>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B8894AFE-B8B4-4B3A-9CA0-1FFF3B0A7EB4}"/>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859BC4B9-6E7A-4C66-B6B9-077CBCD20CC5}"/>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129A547D-F6BE-4A60-8D33-C497064AC683}"/>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EF805836-D73E-48B5-A86E-39B5BFE40280}"/>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97D9D6ED-CE41-4EB7-B61E-53D0E79D35B9}"/>
                  </a:ext>
                </a:extLst>
              </p:cNvPr>
              <p:cNvGrpSpPr/>
              <p:nvPr/>
            </p:nvGrpSpPr>
            <p:grpSpPr>
              <a:xfrm>
                <a:off x="7934729" y="3169239"/>
                <a:ext cx="327882" cy="327880"/>
                <a:chOff x="7811848" y="3008659"/>
                <a:chExt cx="586168" cy="586166"/>
              </a:xfrm>
            </p:grpSpPr>
            <p:sp>
              <p:nvSpPr>
                <p:cNvPr id="296" name="Oval 295">
                  <a:extLst>
                    <a:ext uri="{FF2B5EF4-FFF2-40B4-BE49-F238E27FC236}">
                      <a16:creationId xmlns:a16="http://schemas.microsoft.com/office/drawing/2014/main" id="{E7BFB984-7B45-4DE6-82E8-DC7471A279C0}"/>
                    </a:ext>
                  </a:extLst>
                </p:cNvPr>
                <p:cNvSpPr/>
                <p:nvPr/>
              </p:nvSpPr>
              <p:spPr bwMode="auto">
                <a:xfrm>
                  <a:off x="7811848" y="3008659"/>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27" name="Group 226">
                  <a:extLst>
                    <a:ext uri="{FF2B5EF4-FFF2-40B4-BE49-F238E27FC236}">
                      <a16:creationId xmlns:a16="http://schemas.microsoft.com/office/drawing/2014/main" id="{A391F441-E0A1-403F-8A07-88C5208FC3D2}"/>
                    </a:ext>
                  </a:extLst>
                </p:cNvPr>
                <p:cNvGrpSpPr>
                  <a:grpSpLocks noChangeAspect="1"/>
                </p:cNvGrpSpPr>
                <p:nvPr/>
              </p:nvGrpSpPr>
              <p:grpSpPr>
                <a:xfrm>
                  <a:off x="7921565" y="3102904"/>
                  <a:ext cx="366703" cy="397629"/>
                  <a:chOff x="4259308" y="6644655"/>
                  <a:chExt cx="266505" cy="288965"/>
                </a:xfrm>
              </p:grpSpPr>
              <p:sp>
                <p:nvSpPr>
                  <p:cNvPr id="228" name="Freeform: Shape 227">
                    <a:extLst>
                      <a:ext uri="{FF2B5EF4-FFF2-40B4-BE49-F238E27FC236}">
                        <a16:creationId xmlns:a16="http://schemas.microsoft.com/office/drawing/2014/main" id="{EF88F208-BA03-44E7-A65A-442DC83CD283}"/>
                      </a:ext>
                    </a:extLst>
                  </p:cNvPr>
                  <p:cNvSpPr/>
                  <p:nvPr/>
                </p:nvSpPr>
                <p:spPr>
                  <a:xfrm>
                    <a:off x="4259968" y="6644655"/>
                    <a:ext cx="265554" cy="111927"/>
                  </a:xfrm>
                  <a:custGeom>
                    <a:avLst/>
                    <a:gdLst>
                      <a:gd name="connsiteX0" fmla="*/ 93505 w 163380"/>
                      <a:gd name="connsiteY0" fmla="*/ 428 h 68862"/>
                      <a:gd name="connsiteX1" fmla="*/ 98141 w 163380"/>
                      <a:gd name="connsiteY1" fmla="*/ 3173 h 68862"/>
                      <a:gd name="connsiteX2" fmla="*/ 109573 w 163380"/>
                      <a:gd name="connsiteY2" fmla="*/ 9879 h 68862"/>
                      <a:gd name="connsiteX3" fmla="*/ 120465 w 163380"/>
                      <a:gd name="connsiteY3" fmla="*/ 16225 h 68862"/>
                      <a:gd name="connsiteX4" fmla="*/ 132122 w 163380"/>
                      <a:gd name="connsiteY4" fmla="*/ 23022 h 68862"/>
                      <a:gd name="connsiteX5" fmla="*/ 142654 w 163380"/>
                      <a:gd name="connsiteY5" fmla="*/ 29188 h 68862"/>
                      <a:gd name="connsiteX6" fmla="*/ 154446 w 163380"/>
                      <a:gd name="connsiteY6" fmla="*/ 36074 h 68862"/>
                      <a:gd name="connsiteX7" fmla="*/ 162682 w 163380"/>
                      <a:gd name="connsiteY7" fmla="*/ 40890 h 68862"/>
                      <a:gd name="connsiteX8" fmla="*/ 163312 w 163380"/>
                      <a:gd name="connsiteY8" fmla="*/ 41385 h 68862"/>
                      <a:gd name="connsiteX9" fmla="*/ 160387 w 163380"/>
                      <a:gd name="connsiteY9" fmla="*/ 43140 h 68862"/>
                      <a:gd name="connsiteX10" fmla="*/ 155166 w 163380"/>
                      <a:gd name="connsiteY10" fmla="*/ 46156 h 68862"/>
                      <a:gd name="connsiteX11" fmla="*/ 146975 w 163380"/>
                      <a:gd name="connsiteY11" fmla="*/ 50927 h 68862"/>
                      <a:gd name="connsiteX12" fmla="*/ 140043 w 163380"/>
                      <a:gd name="connsiteY12" fmla="*/ 54932 h 68862"/>
                      <a:gd name="connsiteX13" fmla="*/ 139863 w 163380"/>
                      <a:gd name="connsiteY13" fmla="*/ 54752 h 68862"/>
                      <a:gd name="connsiteX14" fmla="*/ 129916 w 163380"/>
                      <a:gd name="connsiteY14" fmla="*/ 48946 h 68862"/>
                      <a:gd name="connsiteX15" fmla="*/ 126451 w 163380"/>
                      <a:gd name="connsiteY15" fmla="*/ 46921 h 68862"/>
                      <a:gd name="connsiteX16" fmla="*/ 118439 w 163380"/>
                      <a:gd name="connsiteY16" fmla="*/ 42195 h 68862"/>
                      <a:gd name="connsiteX17" fmla="*/ 112723 w 163380"/>
                      <a:gd name="connsiteY17" fmla="*/ 38865 h 68862"/>
                      <a:gd name="connsiteX18" fmla="*/ 104712 w 163380"/>
                      <a:gd name="connsiteY18" fmla="*/ 34139 h 68862"/>
                      <a:gd name="connsiteX19" fmla="*/ 97510 w 163380"/>
                      <a:gd name="connsiteY19" fmla="*/ 29953 h 68862"/>
                      <a:gd name="connsiteX20" fmla="*/ 93550 w 163380"/>
                      <a:gd name="connsiteY20" fmla="*/ 27657 h 68862"/>
                      <a:gd name="connsiteX21" fmla="*/ 93370 w 163380"/>
                      <a:gd name="connsiteY21" fmla="*/ 27657 h 68862"/>
                      <a:gd name="connsiteX22" fmla="*/ 90399 w 163380"/>
                      <a:gd name="connsiteY22" fmla="*/ 29368 h 68862"/>
                      <a:gd name="connsiteX23" fmla="*/ 84773 w 163380"/>
                      <a:gd name="connsiteY23" fmla="*/ 32698 h 68862"/>
                      <a:gd name="connsiteX24" fmla="*/ 79822 w 163380"/>
                      <a:gd name="connsiteY24" fmla="*/ 35579 h 68862"/>
                      <a:gd name="connsiteX25" fmla="*/ 75321 w 163380"/>
                      <a:gd name="connsiteY25" fmla="*/ 38234 h 68862"/>
                      <a:gd name="connsiteX26" fmla="*/ 69290 w 163380"/>
                      <a:gd name="connsiteY26" fmla="*/ 41700 h 68862"/>
                      <a:gd name="connsiteX27" fmla="*/ 62404 w 163380"/>
                      <a:gd name="connsiteY27" fmla="*/ 45796 h 68862"/>
                      <a:gd name="connsiteX28" fmla="*/ 56148 w 163380"/>
                      <a:gd name="connsiteY28" fmla="*/ 49486 h 68862"/>
                      <a:gd name="connsiteX29" fmla="*/ 50567 w 163380"/>
                      <a:gd name="connsiteY29" fmla="*/ 52727 h 68862"/>
                      <a:gd name="connsiteX30" fmla="*/ 45931 w 163380"/>
                      <a:gd name="connsiteY30" fmla="*/ 55428 h 68862"/>
                      <a:gd name="connsiteX31" fmla="*/ 40305 w 163380"/>
                      <a:gd name="connsiteY31" fmla="*/ 58758 h 68862"/>
                      <a:gd name="connsiteX32" fmla="*/ 33194 w 163380"/>
                      <a:gd name="connsiteY32" fmla="*/ 62944 h 68862"/>
                      <a:gd name="connsiteX33" fmla="*/ 27478 w 163380"/>
                      <a:gd name="connsiteY33" fmla="*/ 66274 h 68862"/>
                      <a:gd name="connsiteX34" fmla="*/ 23607 w 163380"/>
                      <a:gd name="connsiteY34" fmla="*/ 68525 h 68862"/>
                      <a:gd name="connsiteX35" fmla="*/ 23427 w 163380"/>
                      <a:gd name="connsiteY35" fmla="*/ 68525 h 68862"/>
                      <a:gd name="connsiteX36" fmla="*/ 21131 w 163380"/>
                      <a:gd name="connsiteY36" fmla="*/ 67130 h 68862"/>
                      <a:gd name="connsiteX37" fmla="*/ 12580 w 163380"/>
                      <a:gd name="connsiteY37" fmla="*/ 62134 h 68862"/>
                      <a:gd name="connsiteX38" fmla="*/ 7224 w 163380"/>
                      <a:gd name="connsiteY38" fmla="*/ 59028 h 68862"/>
                      <a:gd name="connsiteX39" fmla="*/ 1463 w 163380"/>
                      <a:gd name="connsiteY39" fmla="*/ 55608 h 68862"/>
                      <a:gd name="connsiteX40" fmla="*/ 383 w 163380"/>
                      <a:gd name="connsiteY40" fmla="*/ 55067 h 68862"/>
                      <a:gd name="connsiteX41" fmla="*/ 338 w 163380"/>
                      <a:gd name="connsiteY41" fmla="*/ 54887 h 68862"/>
                      <a:gd name="connsiteX42" fmla="*/ 788 w 163380"/>
                      <a:gd name="connsiteY42" fmla="*/ 54572 h 68862"/>
                      <a:gd name="connsiteX43" fmla="*/ 10329 w 163380"/>
                      <a:gd name="connsiteY43" fmla="*/ 48991 h 68862"/>
                      <a:gd name="connsiteX44" fmla="*/ 21716 w 163380"/>
                      <a:gd name="connsiteY44" fmla="*/ 42330 h 68862"/>
                      <a:gd name="connsiteX45" fmla="*/ 32518 w 163380"/>
                      <a:gd name="connsiteY45" fmla="*/ 36029 h 68862"/>
                      <a:gd name="connsiteX46" fmla="*/ 44401 w 163380"/>
                      <a:gd name="connsiteY46" fmla="*/ 29098 h 68862"/>
                      <a:gd name="connsiteX47" fmla="*/ 54843 w 163380"/>
                      <a:gd name="connsiteY47" fmla="*/ 22977 h 68862"/>
                      <a:gd name="connsiteX48" fmla="*/ 66590 w 163380"/>
                      <a:gd name="connsiteY48" fmla="*/ 16135 h 68862"/>
                      <a:gd name="connsiteX49" fmla="*/ 77257 w 163380"/>
                      <a:gd name="connsiteY49" fmla="*/ 9879 h 68862"/>
                      <a:gd name="connsiteX50" fmla="*/ 88779 w 163380"/>
                      <a:gd name="connsiteY50" fmla="*/ 3128 h 68862"/>
                      <a:gd name="connsiteX51" fmla="*/ 93505 w 163380"/>
                      <a:gd name="connsiteY51" fmla="*/ 338 h 68862"/>
                      <a:gd name="connsiteX52" fmla="*/ 93505 w 163380"/>
                      <a:gd name="connsiteY52" fmla="*/ 428 h 6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3380" h="68862">
                        <a:moveTo>
                          <a:pt x="93505" y="428"/>
                        </a:moveTo>
                        <a:cubicBezTo>
                          <a:pt x="95035" y="1328"/>
                          <a:pt x="96610" y="2228"/>
                          <a:pt x="98141" y="3173"/>
                        </a:cubicBezTo>
                        <a:cubicBezTo>
                          <a:pt x="101921" y="5468"/>
                          <a:pt x="105792" y="7584"/>
                          <a:pt x="109573" y="9879"/>
                        </a:cubicBezTo>
                        <a:cubicBezTo>
                          <a:pt x="113173" y="12040"/>
                          <a:pt x="116864" y="14065"/>
                          <a:pt x="120465" y="16225"/>
                        </a:cubicBezTo>
                        <a:cubicBezTo>
                          <a:pt x="124290" y="18566"/>
                          <a:pt x="128251" y="20681"/>
                          <a:pt x="132122" y="23022"/>
                        </a:cubicBezTo>
                        <a:cubicBezTo>
                          <a:pt x="135587" y="25137"/>
                          <a:pt x="139188" y="27072"/>
                          <a:pt x="142654" y="29188"/>
                        </a:cubicBezTo>
                        <a:cubicBezTo>
                          <a:pt x="146524" y="31573"/>
                          <a:pt x="150530" y="33734"/>
                          <a:pt x="154446" y="36074"/>
                        </a:cubicBezTo>
                        <a:cubicBezTo>
                          <a:pt x="157191" y="37739"/>
                          <a:pt x="159982" y="39270"/>
                          <a:pt x="162682" y="40890"/>
                        </a:cubicBezTo>
                        <a:cubicBezTo>
                          <a:pt x="162907" y="41025"/>
                          <a:pt x="163222" y="41070"/>
                          <a:pt x="163312" y="41385"/>
                        </a:cubicBezTo>
                        <a:cubicBezTo>
                          <a:pt x="162322" y="41970"/>
                          <a:pt x="161332" y="42555"/>
                          <a:pt x="160387" y="43140"/>
                        </a:cubicBezTo>
                        <a:cubicBezTo>
                          <a:pt x="158677" y="44220"/>
                          <a:pt x="156921" y="45211"/>
                          <a:pt x="155166" y="46156"/>
                        </a:cubicBezTo>
                        <a:cubicBezTo>
                          <a:pt x="152375" y="47686"/>
                          <a:pt x="149720" y="49396"/>
                          <a:pt x="146975" y="50927"/>
                        </a:cubicBezTo>
                        <a:cubicBezTo>
                          <a:pt x="144634" y="52232"/>
                          <a:pt x="142339" y="53582"/>
                          <a:pt x="140043" y="54932"/>
                        </a:cubicBezTo>
                        <a:cubicBezTo>
                          <a:pt x="139998" y="54887"/>
                          <a:pt x="139908" y="54797"/>
                          <a:pt x="139863" y="54752"/>
                        </a:cubicBezTo>
                        <a:cubicBezTo>
                          <a:pt x="136533" y="52817"/>
                          <a:pt x="133202" y="50972"/>
                          <a:pt x="129916" y="48946"/>
                        </a:cubicBezTo>
                        <a:cubicBezTo>
                          <a:pt x="128791" y="48226"/>
                          <a:pt x="127621" y="47596"/>
                          <a:pt x="126451" y="46921"/>
                        </a:cubicBezTo>
                        <a:cubicBezTo>
                          <a:pt x="123795" y="45346"/>
                          <a:pt x="121050" y="43815"/>
                          <a:pt x="118439" y="42195"/>
                        </a:cubicBezTo>
                        <a:cubicBezTo>
                          <a:pt x="116549" y="41025"/>
                          <a:pt x="114614" y="39990"/>
                          <a:pt x="112723" y="38865"/>
                        </a:cubicBezTo>
                        <a:cubicBezTo>
                          <a:pt x="110023" y="37289"/>
                          <a:pt x="107367" y="35714"/>
                          <a:pt x="104712" y="34139"/>
                        </a:cubicBezTo>
                        <a:cubicBezTo>
                          <a:pt x="102326" y="32743"/>
                          <a:pt x="99896" y="31393"/>
                          <a:pt x="97510" y="29953"/>
                        </a:cubicBezTo>
                        <a:cubicBezTo>
                          <a:pt x="96205" y="29188"/>
                          <a:pt x="94900" y="28378"/>
                          <a:pt x="93550" y="27657"/>
                        </a:cubicBezTo>
                        <a:cubicBezTo>
                          <a:pt x="93505" y="27657"/>
                          <a:pt x="93415" y="27657"/>
                          <a:pt x="93370" y="27657"/>
                        </a:cubicBezTo>
                        <a:cubicBezTo>
                          <a:pt x="92379" y="28243"/>
                          <a:pt x="91389" y="28783"/>
                          <a:pt x="90399" y="29368"/>
                        </a:cubicBezTo>
                        <a:cubicBezTo>
                          <a:pt x="88554" y="30538"/>
                          <a:pt x="86663" y="31573"/>
                          <a:pt x="84773" y="32698"/>
                        </a:cubicBezTo>
                        <a:cubicBezTo>
                          <a:pt x="83153" y="33689"/>
                          <a:pt x="81487" y="34589"/>
                          <a:pt x="79822" y="35579"/>
                        </a:cubicBezTo>
                        <a:cubicBezTo>
                          <a:pt x="78337" y="36479"/>
                          <a:pt x="76852" y="37379"/>
                          <a:pt x="75321" y="38234"/>
                        </a:cubicBezTo>
                        <a:cubicBezTo>
                          <a:pt x="73341" y="39405"/>
                          <a:pt x="71271" y="40485"/>
                          <a:pt x="69290" y="41700"/>
                        </a:cubicBezTo>
                        <a:cubicBezTo>
                          <a:pt x="66995" y="43095"/>
                          <a:pt x="64699" y="44401"/>
                          <a:pt x="62404" y="45796"/>
                        </a:cubicBezTo>
                        <a:cubicBezTo>
                          <a:pt x="60334" y="47011"/>
                          <a:pt x="58173" y="48181"/>
                          <a:pt x="56148" y="49486"/>
                        </a:cubicBezTo>
                        <a:cubicBezTo>
                          <a:pt x="54347" y="50612"/>
                          <a:pt x="52412" y="51647"/>
                          <a:pt x="50567" y="52727"/>
                        </a:cubicBezTo>
                        <a:cubicBezTo>
                          <a:pt x="48991" y="53627"/>
                          <a:pt x="47416" y="54482"/>
                          <a:pt x="45931" y="55428"/>
                        </a:cubicBezTo>
                        <a:cubicBezTo>
                          <a:pt x="44086" y="56598"/>
                          <a:pt x="42195" y="57633"/>
                          <a:pt x="40305" y="58758"/>
                        </a:cubicBezTo>
                        <a:cubicBezTo>
                          <a:pt x="37919" y="60153"/>
                          <a:pt x="35534" y="61504"/>
                          <a:pt x="33194" y="62944"/>
                        </a:cubicBezTo>
                        <a:cubicBezTo>
                          <a:pt x="31303" y="64069"/>
                          <a:pt x="29368" y="65149"/>
                          <a:pt x="27478" y="66274"/>
                        </a:cubicBezTo>
                        <a:cubicBezTo>
                          <a:pt x="26172" y="67040"/>
                          <a:pt x="24912" y="67805"/>
                          <a:pt x="23607" y="68525"/>
                        </a:cubicBezTo>
                        <a:cubicBezTo>
                          <a:pt x="23562" y="68525"/>
                          <a:pt x="23517" y="68525"/>
                          <a:pt x="23427" y="68525"/>
                        </a:cubicBezTo>
                        <a:cubicBezTo>
                          <a:pt x="22707" y="67985"/>
                          <a:pt x="21897" y="67625"/>
                          <a:pt x="21131" y="67130"/>
                        </a:cubicBezTo>
                        <a:cubicBezTo>
                          <a:pt x="18296" y="65419"/>
                          <a:pt x="15415" y="63889"/>
                          <a:pt x="12580" y="62134"/>
                        </a:cubicBezTo>
                        <a:cubicBezTo>
                          <a:pt x="10824" y="61054"/>
                          <a:pt x="8979" y="60063"/>
                          <a:pt x="7224" y="59028"/>
                        </a:cubicBezTo>
                        <a:cubicBezTo>
                          <a:pt x="5288" y="57903"/>
                          <a:pt x="3308" y="56868"/>
                          <a:pt x="1463" y="55608"/>
                        </a:cubicBezTo>
                        <a:cubicBezTo>
                          <a:pt x="1103" y="55382"/>
                          <a:pt x="788" y="55157"/>
                          <a:pt x="383" y="55067"/>
                        </a:cubicBezTo>
                        <a:cubicBezTo>
                          <a:pt x="383" y="55022"/>
                          <a:pt x="338" y="54932"/>
                          <a:pt x="338" y="54887"/>
                        </a:cubicBezTo>
                        <a:cubicBezTo>
                          <a:pt x="473" y="54707"/>
                          <a:pt x="653" y="54662"/>
                          <a:pt x="788" y="54572"/>
                        </a:cubicBezTo>
                        <a:cubicBezTo>
                          <a:pt x="3938" y="52682"/>
                          <a:pt x="7179" y="50927"/>
                          <a:pt x="10329" y="48991"/>
                        </a:cubicBezTo>
                        <a:cubicBezTo>
                          <a:pt x="14065" y="46696"/>
                          <a:pt x="17936" y="44626"/>
                          <a:pt x="21716" y="42330"/>
                        </a:cubicBezTo>
                        <a:cubicBezTo>
                          <a:pt x="25272" y="40170"/>
                          <a:pt x="28963" y="38189"/>
                          <a:pt x="32518" y="36029"/>
                        </a:cubicBezTo>
                        <a:cubicBezTo>
                          <a:pt x="36434" y="33644"/>
                          <a:pt x="40485" y="31483"/>
                          <a:pt x="44401" y="29098"/>
                        </a:cubicBezTo>
                        <a:cubicBezTo>
                          <a:pt x="47866" y="26982"/>
                          <a:pt x="51422" y="25092"/>
                          <a:pt x="54843" y="22977"/>
                        </a:cubicBezTo>
                        <a:cubicBezTo>
                          <a:pt x="58713" y="20636"/>
                          <a:pt x="62719" y="18476"/>
                          <a:pt x="66590" y="16135"/>
                        </a:cubicBezTo>
                        <a:cubicBezTo>
                          <a:pt x="70100" y="13975"/>
                          <a:pt x="73746" y="12040"/>
                          <a:pt x="77257" y="9879"/>
                        </a:cubicBezTo>
                        <a:cubicBezTo>
                          <a:pt x="81037" y="7584"/>
                          <a:pt x="84998" y="5468"/>
                          <a:pt x="88779" y="3128"/>
                        </a:cubicBezTo>
                        <a:cubicBezTo>
                          <a:pt x="90309" y="2183"/>
                          <a:pt x="91929" y="1283"/>
                          <a:pt x="93505" y="338"/>
                        </a:cubicBezTo>
                        <a:cubicBezTo>
                          <a:pt x="93370" y="428"/>
                          <a:pt x="93415" y="428"/>
                          <a:pt x="93505" y="428"/>
                        </a:cubicBezTo>
                        <a:close/>
                      </a:path>
                    </a:pathLst>
                  </a:custGeom>
                  <a:solidFill>
                    <a:srgbClr val="C2C2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AA4C46F9-47A9-4B4E-9ACC-03DFC98D10F9}"/>
                      </a:ext>
                    </a:extLst>
                  </p:cNvPr>
                  <p:cNvSpPr/>
                  <p:nvPr/>
                </p:nvSpPr>
                <p:spPr>
                  <a:xfrm>
                    <a:off x="4259308" y="6733466"/>
                    <a:ext cx="1463" cy="45356"/>
                  </a:xfrm>
                  <a:custGeom>
                    <a:avLst/>
                    <a:gdLst>
                      <a:gd name="connsiteX0" fmla="*/ 338 w 900"/>
                      <a:gd name="connsiteY0" fmla="*/ 338 h 27905"/>
                      <a:gd name="connsiteX1" fmla="*/ 518 w 900"/>
                      <a:gd name="connsiteY1" fmla="*/ 338 h 27905"/>
                      <a:gd name="connsiteX2" fmla="*/ 563 w 900"/>
                      <a:gd name="connsiteY2" fmla="*/ 518 h 27905"/>
                      <a:gd name="connsiteX3" fmla="*/ 518 w 900"/>
                      <a:gd name="connsiteY3" fmla="*/ 1193 h 27905"/>
                      <a:gd name="connsiteX4" fmla="*/ 518 w 900"/>
                      <a:gd name="connsiteY4" fmla="*/ 26892 h 27905"/>
                      <a:gd name="connsiteX5" fmla="*/ 563 w 900"/>
                      <a:gd name="connsiteY5" fmla="*/ 27612 h 27905"/>
                      <a:gd name="connsiteX6" fmla="*/ 338 w 900"/>
                      <a:gd name="connsiteY6" fmla="*/ 27657 h 27905"/>
                      <a:gd name="connsiteX7" fmla="*/ 338 w 900"/>
                      <a:gd name="connsiteY7" fmla="*/ 338 h 2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0" h="27905">
                        <a:moveTo>
                          <a:pt x="338" y="338"/>
                        </a:moveTo>
                        <a:cubicBezTo>
                          <a:pt x="383" y="338"/>
                          <a:pt x="428" y="338"/>
                          <a:pt x="518" y="338"/>
                        </a:cubicBezTo>
                        <a:cubicBezTo>
                          <a:pt x="518" y="383"/>
                          <a:pt x="563" y="473"/>
                          <a:pt x="563" y="518"/>
                        </a:cubicBezTo>
                        <a:cubicBezTo>
                          <a:pt x="563" y="743"/>
                          <a:pt x="518" y="968"/>
                          <a:pt x="518" y="1193"/>
                        </a:cubicBezTo>
                        <a:cubicBezTo>
                          <a:pt x="518" y="9744"/>
                          <a:pt x="518" y="18341"/>
                          <a:pt x="518" y="26892"/>
                        </a:cubicBezTo>
                        <a:cubicBezTo>
                          <a:pt x="518" y="27117"/>
                          <a:pt x="518" y="27387"/>
                          <a:pt x="563" y="27612"/>
                        </a:cubicBezTo>
                        <a:cubicBezTo>
                          <a:pt x="473" y="27612"/>
                          <a:pt x="428" y="27657"/>
                          <a:pt x="338" y="27657"/>
                        </a:cubicBezTo>
                        <a:cubicBezTo>
                          <a:pt x="338" y="18611"/>
                          <a:pt x="338" y="9474"/>
                          <a:pt x="338" y="338"/>
                        </a:cubicBezTo>
                        <a:close/>
                      </a:path>
                    </a:pathLst>
                  </a:custGeom>
                  <a:solidFill>
                    <a:srgbClr val="F6C8B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E1FDA1B8-FCA9-46B5-90AE-50218EFB4054}"/>
                      </a:ext>
                    </a:extLst>
                  </p:cNvPr>
                  <p:cNvSpPr/>
                  <p:nvPr/>
                </p:nvSpPr>
                <p:spPr>
                  <a:xfrm>
                    <a:off x="4335390" y="6755852"/>
                    <a:ext cx="76814" cy="177768"/>
                  </a:xfrm>
                  <a:custGeom>
                    <a:avLst/>
                    <a:gdLst>
                      <a:gd name="connsiteX0" fmla="*/ 23652 w 47258"/>
                      <a:gd name="connsiteY0" fmla="*/ 109122 h 109369"/>
                      <a:gd name="connsiteX1" fmla="*/ 21086 w 47258"/>
                      <a:gd name="connsiteY1" fmla="*/ 107727 h 109369"/>
                      <a:gd name="connsiteX2" fmla="*/ 17621 w 47258"/>
                      <a:gd name="connsiteY2" fmla="*/ 105702 h 109369"/>
                      <a:gd name="connsiteX3" fmla="*/ 12715 w 47258"/>
                      <a:gd name="connsiteY3" fmla="*/ 102776 h 109369"/>
                      <a:gd name="connsiteX4" fmla="*/ 6009 w 47258"/>
                      <a:gd name="connsiteY4" fmla="*/ 98905 h 109369"/>
                      <a:gd name="connsiteX5" fmla="*/ 923 w 47258"/>
                      <a:gd name="connsiteY5" fmla="*/ 95935 h 109369"/>
                      <a:gd name="connsiteX6" fmla="*/ 338 w 47258"/>
                      <a:gd name="connsiteY6" fmla="*/ 94810 h 109369"/>
                      <a:gd name="connsiteX7" fmla="*/ 338 w 47258"/>
                      <a:gd name="connsiteY7" fmla="*/ 63709 h 109369"/>
                      <a:gd name="connsiteX8" fmla="*/ 338 w 47258"/>
                      <a:gd name="connsiteY8" fmla="*/ 15145 h 109369"/>
                      <a:gd name="connsiteX9" fmla="*/ 338 w 47258"/>
                      <a:gd name="connsiteY9" fmla="*/ 14065 h 109369"/>
                      <a:gd name="connsiteX10" fmla="*/ 383 w 47258"/>
                      <a:gd name="connsiteY10" fmla="*/ 13885 h 109369"/>
                      <a:gd name="connsiteX11" fmla="*/ 2633 w 47258"/>
                      <a:gd name="connsiteY11" fmla="*/ 12445 h 109369"/>
                      <a:gd name="connsiteX12" fmla="*/ 7449 w 47258"/>
                      <a:gd name="connsiteY12" fmla="*/ 9699 h 109369"/>
                      <a:gd name="connsiteX13" fmla="*/ 13075 w 47258"/>
                      <a:gd name="connsiteY13" fmla="*/ 6369 h 109369"/>
                      <a:gd name="connsiteX14" fmla="*/ 21491 w 47258"/>
                      <a:gd name="connsiteY14" fmla="*/ 1508 h 109369"/>
                      <a:gd name="connsiteX15" fmla="*/ 23562 w 47258"/>
                      <a:gd name="connsiteY15" fmla="*/ 338 h 109369"/>
                      <a:gd name="connsiteX16" fmla="*/ 23652 w 47258"/>
                      <a:gd name="connsiteY16" fmla="*/ 1328 h 109369"/>
                      <a:gd name="connsiteX17" fmla="*/ 23652 w 47258"/>
                      <a:gd name="connsiteY17" fmla="*/ 26307 h 109369"/>
                      <a:gd name="connsiteX18" fmla="*/ 23652 w 47258"/>
                      <a:gd name="connsiteY18" fmla="*/ 27387 h 109369"/>
                      <a:gd name="connsiteX19" fmla="*/ 24012 w 47258"/>
                      <a:gd name="connsiteY19" fmla="*/ 27703 h 109369"/>
                      <a:gd name="connsiteX20" fmla="*/ 33914 w 47258"/>
                      <a:gd name="connsiteY20" fmla="*/ 33464 h 109369"/>
                      <a:gd name="connsiteX21" fmla="*/ 41430 w 47258"/>
                      <a:gd name="connsiteY21" fmla="*/ 37784 h 109369"/>
                      <a:gd name="connsiteX22" fmla="*/ 46966 w 47258"/>
                      <a:gd name="connsiteY22" fmla="*/ 41115 h 109369"/>
                      <a:gd name="connsiteX23" fmla="*/ 46966 w 47258"/>
                      <a:gd name="connsiteY23" fmla="*/ 67985 h 109369"/>
                      <a:gd name="connsiteX24" fmla="*/ 46966 w 47258"/>
                      <a:gd name="connsiteY24" fmla="*/ 68165 h 109369"/>
                      <a:gd name="connsiteX25" fmla="*/ 46561 w 47258"/>
                      <a:gd name="connsiteY25" fmla="*/ 68030 h 109369"/>
                      <a:gd name="connsiteX26" fmla="*/ 42825 w 47258"/>
                      <a:gd name="connsiteY26" fmla="*/ 65824 h 109369"/>
                      <a:gd name="connsiteX27" fmla="*/ 39315 w 47258"/>
                      <a:gd name="connsiteY27" fmla="*/ 63754 h 109369"/>
                      <a:gd name="connsiteX28" fmla="*/ 34364 w 47258"/>
                      <a:gd name="connsiteY28" fmla="*/ 60873 h 109369"/>
                      <a:gd name="connsiteX29" fmla="*/ 30943 w 47258"/>
                      <a:gd name="connsiteY29" fmla="*/ 58803 h 109369"/>
                      <a:gd name="connsiteX30" fmla="*/ 25992 w 47258"/>
                      <a:gd name="connsiteY30" fmla="*/ 55923 h 109369"/>
                      <a:gd name="connsiteX31" fmla="*/ 23697 w 47258"/>
                      <a:gd name="connsiteY31" fmla="*/ 54617 h 109369"/>
                      <a:gd name="connsiteX32" fmla="*/ 23652 w 47258"/>
                      <a:gd name="connsiteY32" fmla="*/ 109122 h 10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258" h="109369">
                        <a:moveTo>
                          <a:pt x="23652" y="109122"/>
                        </a:moveTo>
                        <a:cubicBezTo>
                          <a:pt x="22707" y="108807"/>
                          <a:pt x="21897" y="108222"/>
                          <a:pt x="21086" y="107727"/>
                        </a:cubicBezTo>
                        <a:cubicBezTo>
                          <a:pt x="19916" y="107052"/>
                          <a:pt x="18791" y="106377"/>
                          <a:pt x="17621" y="105702"/>
                        </a:cubicBezTo>
                        <a:cubicBezTo>
                          <a:pt x="16000" y="104711"/>
                          <a:pt x="14380" y="103766"/>
                          <a:pt x="12715" y="102776"/>
                        </a:cubicBezTo>
                        <a:cubicBezTo>
                          <a:pt x="10464" y="101471"/>
                          <a:pt x="8214" y="100211"/>
                          <a:pt x="6009" y="98905"/>
                        </a:cubicBezTo>
                        <a:cubicBezTo>
                          <a:pt x="4343" y="97915"/>
                          <a:pt x="2678" y="96835"/>
                          <a:pt x="923" y="95935"/>
                        </a:cubicBezTo>
                        <a:cubicBezTo>
                          <a:pt x="473" y="95710"/>
                          <a:pt x="338" y="95305"/>
                          <a:pt x="338" y="94810"/>
                        </a:cubicBezTo>
                        <a:cubicBezTo>
                          <a:pt x="338" y="84458"/>
                          <a:pt x="338" y="74061"/>
                          <a:pt x="338" y="63709"/>
                        </a:cubicBezTo>
                        <a:cubicBezTo>
                          <a:pt x="338" y="47506"/>
                          <a:pt x="338" y="31348"/>
                          <a:pt x="338" y="15145"/>
                        </a:cubicBezTo>
                        <a:cubicBezTo>
                          <a:pt x="338" y="14785"/>
                          <a:pt x="338" y="14425"/>
                          <a:pt x="338" y="14065"/>
                        </a:cubicBezTo>
                        <a:cubicBezTo>
                          <a:pt x="338" y="14020"/>
                          <a:pt x="383" y="13930"/>
                          <a:pt x="383" y="13885"/>
                        </a:cubicBezTo>
                        <a:cubicBezTo>
                          <a:pt x="1058" y="13255"/>
                          <a:pt x="1868" y="12895"/>
                          <a:pt x="2633" y="12445"/>
                        </a:cubicBezTo>
                        <a:cubicBezTo>
                          <a:pt x="4208" y="11500"/>
                          <a:pt x="5829" y="10599"/>
                          <a:pt x="7449" y="9699"/>
                        </a:cubicBezTo>
                        <a:cubicBezTo>
                          <a:pt x="9339" y="8619"/>
                          <a:pt x="11185" y="7494"/>
                          <a:pt x="13075" y="6369"/>
                        </a:cubicBezTo>
                        <a:cubicBezTo>
                          <a:pt x="15865" y="4703"/>
                          <a:pt x="18656" y="3128"/>
                          <a:pt x="21491" y="1508"/>
                        </a:cubicBezTo>
                        <a:cubicBezTo>
                          <a:pt x="22167" y="1103"/>
                          <a:pt x="22842" y="743"/>
                          <a:pt x="23562" y="338"/>
                        </a:cubicBezTo>
                        <a:cubicBezTo>
                          <a:pt x="23697" y="698"/>
                          <a:pt x="23652" y="1013"/>
                          <a:pt x="23652" y="1328"/>
                        </a:cubicBezTo>
                        <a:cubicBezTo>
                          <a:pt x="23652" y="9654"/>
                          <a:pt x="23652" y="17981"/>
                          <a:pt x="23652" y="26307"/>
                        </a:cubicBezTo>
                        <a:cubicBezTo>
                          <a:pt x="23652" y="26667"/>
                          <a:pt x="23652" y="27027"/>
                          <a:pt x="23652" y="27387"/>
                        </a:cubicBezTo>
                        <a:cubicBezTo>
                          <a:pt x="23697" y="27567"/>
                          <a:pt x="23832" y="27612"/>
                          <a:pt x="24012" y="27703"/>
                        </a:cubicBezTo>
                        <a:cubicBezTo>
                          <a:pt x="27298" y="29593"/>
                          <a:pt x="30628" y="31483"/>
                          <a:pt x="33914" y="33464"/>
                        </a:cubicBezTo>
                        <a:cubicBezTo>
                          <a:pt x="36389" y="34949"/>
                          <a:pt x="38910" y="36389"/>
                          <a:pt x="41430" y="37784"/>
                        </a:cubicBezTo>
                        <a:cubicBezTo>
                          <a:pt x="43275" y="38865"/>
                          <a:pt x="45121" y="39990"/>
                          <a:pt x="46966" y="41115"/>
                        </a:cubicBezTo>
                        <a:cubicBezTo>
                          <a:pt x="46966" y="50072"/>
                          <a:pt x="46966" y="59028"/>
                          <a:pt x="46966" y="67985"/>
                        </a:cubicBezTo>
                        <a:cubicBezTo>
                          <a:pt x="46966" y="68030"/>
                          <a:pt x="46966" y="68075"/>
                          <a:pt x="46966" y="68165"/>
                        </a:cubicBezTo>
                        <a:cubicBezTo>
                          <a:pt x="46831" y="68120"/>
                          <a:pt x="46696" y="68120"/>
                          <a:pt x="46561" y="68030"/>
                        </a:cubicBezTo>
                        <a:cubicBezTo>
                          <a:pt x="45301" y="67310"/>
                          <a:pt x="44041" y="66635"/>
                          <a:pt x="42825" y="65824"/>
                        </a:cubicBezTo>
                        <a:cubicBezTo>
                          <a:pt x="41700" y="65104"/>
                          <a:pt x="40485" y="64429"/>
                          <a:pt x="39315" y="63754"/>
                        </a:cubicBezTo>
                        <a:cubicBezTo>
                          <a:pt x="37694" y="62764"/>
                          <a:pt x="36029" y="61864"/>
                          <a:pt x="34364" y="60873"/>
                        </a:cubicBezTo>
                        <a:cubicBezTo>
                          <a:pt x="33194" y="60198"/>
                          <a:pt x="32068" y="59523"/>
                          <a:pt x="30943" y="58803"/>
                        </a:cubicBezTo>
                        <a:cubicBezTo>
                          <a:pt x="29323" y="57813"/>
                          <a:pt x="27658" y="56868"/>
                          <a:pt x="25992" y="55923"/>
                        </a:cubicBezTo>
                        <a:cubicBezTo>
                          <a:pt x="25272" y="55518"/>
                          <a:pt x="24552" y="55112"/>
                          <a:pt x="23697" y="54617"/>
                        </a:cubicBezTo>
                        <a:cubicBezTo>
                          <a:pt x="23652" y="72936"/>
                          <a:pt x="23652" y="91029"/>
                          <a:pt x="23652" y="109122"/>
                        </a:cubicBezTo>
                        <a:close/>
                      </a:path>
                    </a:pathLst>
                  </a:custGeom>
                  <a:solidFill>
                    <a:srgbClr val="75757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65D37BC1-6437-4C9E-8B60-5E636C29C340}"/>
                      </a:ext>
                    </a:extLst>
                  </p:cNvPr>
                  <p:cNvSpPr/>
                  <p:nvPr/>
                </p:nvSpPr>
                <p:spPr>
                  <a:xfrm>
                    <a:off x="4297716" y="6689134"/>
                    <a:ext cx="114123" cy="111196"/>
                  </a:xfrm>
                  <a:custGeom>
                    <a:avLst/>
                    <a:gdLst>
                      <a:gd name="connsiteX0" fmla="*/ 46876 w 70212"/>
                      <a:gd name="connsiteY0" fmla="*/ 68435 h 68412"/>
                      <a:gd name="connsiteX1" fmla="*/ 46876 w 70212"/>
                      <a:gd name="connsiteY1" fmla="*/ 67355 h 68412"/>
                      <a:gd name="connsiteX2" fmla="*/ 46876 w 70212"/>
                      <a:gd name="connsiteY2" fmla="*/ 42375 h 68412"/>
                      <a:gd name="connsiteX3" fmla="*/ 46786 w 70212"/>
                      <a:gd name="connsiteY3" fmla="*/ 41385 h 68412"/>
                      <a:gd name="connsiteX4" fmla="*/ 44716 w 70212"/>
                      <a:gd name="connsiteY4" fmla="*/ 42555 h 68412"/>
                      <a:gd name="connsiteX5" fmla="*/ 36299 w 70212"/>
                      <a:gd name="connsiteY5" fmla="*/ 47416 h 68412"/>
                      <a:gd name="connsiteX6" fmla="*/ 30673 w 70212"/>
                      <a:gd name="connsiteY6" fmla="*/ 50747 h 68412"/>
                      <a:gd name="connsiteX7" fmla="*/ 25857 w 70212"/>
                      <a:gd name="connsiteY7" fmla="*/ 53492 h 68412"/>
                      <a:gd name="connsiteX8" fmla="*/ 23607 w 70212"/>
                      <a:gd name="connsiteY8" fmla="*/ 54932 h 68412"/>
                      <a:gd name="connsiteX9" fmla="*/ 23247 w 70212"/>
                      <a:gd name="connsiteY9" fmla="*/ 55067 h 68412"/>
                      <a:gd name="connsiteX10" fmla="*/ 16496 w 70212"/>
                      <a:gd name="connsiteY10" fmla="*/ 58938 h 68412"/>
                      <a:gd name="connsiteX11" fmla="*/ 2138 w 70212"/>
                      <a:gd name="connsiteY11" fmla="*/ 67310 h 68412"/>
                      <a:gd name="connsiteX12" fmla="*/ 338 w 70212"/>
                      <a:gd name="connsiteY12" fmla="*/ 68390 h 68412"/>
                      <a:gd name="connsiteX13" fmla="*/ 338 w 70212"/>
                      <a:gd name="connsiteY13" fmla="*/ 41205 h 68412"/>
                      <a:gd name="connsiteX14" fmla="*/ 4208 w 70212"/>
                      <a:gd name="connsiteY14" fmla="*/ 38955 h 68412"/>
                      <a:gd name="connsiteX15" fmla="*/ 9924 w 70212"/>
                      <a:gd name="connsiteY15" fmla="*/ 35624 h 68412"/>
                      <a:gd name="connsiteX16" fmla="*/ 17036 w 70212"/>
                      <a:gd name="connsiteY16" fmla="*/ 31438 h 68412"/>
                      <a:gd name="connsiteX17" fmla="*/ 22662 w 70212"/>
                      <a:gd name="connsiteY17" fmla="*/ 28108 h 68412"/>
                      <a:gd name="connsiteX18" fmla="*/ 27298 w 70212"/>
                      <a:gd name="connsiteY18" fmla="*/ 25407 h 68412"/>
                      <a:gd name="connsiteX19" fmla="*/ 32879 w 70212"/>
                      <a:gd name="connsiteY19" fmla="*/ 22167 h 68412"/>
                      <a:gd name="connsiteX20" fmla="*/ 39135 w 70212"/>
                      <a:gd name="connsiteY20" fmla="*/ 18476 h 68412"/>
                      <a:gd name="connsiteX21" fmla="*/ 46021 w 70212"/>
                      <a:gd name="connsiteY21" fmla="*/ 14380 h 68412"/>
                      <a:gd name="connsiteX22" fmla="*/ 52052 w 70212"/>
                      <a:gd name="connsiteY22" fmla="*/ 10914 h 68412"/>
                      <a:gd name="connsiteX23" fmla="*/ 56553 w 70212"/>
                      <a:gd name="connsiteY23" fmla="*/ 8259 h 68412"/>
                      <a:gd name="connsiteX24" fmla="*/ 61504 w 70212"/>
                      <a:gd name="connsiteY24" fmla="*/ 5378 h 68412"/>
                      <a:gd name="connsiteX25" fmla="*/ 67130 w 70212"/>
                      <a:gd name="connsiteY25" fmla="*/ 2048 h 68412"/>
                      <a:gd name="connsiteX26" fmla="*/ 70100 w 70212"/>
                      <a:gd name="connsiteY26" fmla="*/ 338 h 68412"/>
                      <a:gd name="connsiteX27" fmla="*/ 70100 w 70212"/>
                      <a:gd name="connsiteY27" fmla="*/ 26442 h 68412"/>
                      <a:gd name="connsiteX28" fmla="*/ 70145 w 70212"/>
                      <a:gd name="connsiteY28" fmla="*/ 27567 h 68412"/>
                      <a:gd name="connsiteX29" fmla="*/ 70190 w 70212"/>
                      <a:gd name="connsiteY29" fmla="*/ 28558 h 68412"/>
                      <a:gd name="connsiteX30" fmla="*/ 70190 w 70212"/>
                      <a:gd name="connsiteY30" fmla="*/ 53087 h 68412"/>
                      <a:gd name="connsiteX31" fmla="*/ 70235 w 70212"/>
                      <a:gd name="connsiteY31" fmla="*/ 54887 h 68412"/>
                      <a:gd name="connsiteX32" fmla="*/ 69425 w 70212"/>
                      <a:gd name="connsiteY32" fmla="*/ 55202 h 68412"/>
                      <a:gd name="connsiteX33" fmla="*/ 68165 w 70212"/>
                      <a:gd name="connsiteY33" fmla="*/ 55968 h 68412"/>
                      <a:gd name="connsiteX34" fmla="*/ 62134 w 70212"/>
                      <a:gd name="connsiteY34" fmla="*/ 59433 h 68412"/>
                      <a:gd name="connsiteX35" fmla="*/ 55248 w 70212"/>
                      <a:gd name="connsiteY35" fmla="*/ 63529 h 68412"/>
                      <a:gd name="connsiteX36" fmla="*/ 49172 w 70212"/>
                      <a:gd name="connsiteY36" fmla="*/ 67040 h 68412"/>
                      <a:gd name="connsiteX37" fmla="*/ 46876 w 70212"/>
                      <a:gd name="connsiteY37" fmla="*/ 68435 h 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0212" h="68412">
                        <a:moveTo>
                          <a:pt x="46876" y="68435"/>
                        </a:moveTo>
                        <a:cubicBezTo>
                          <a:pt x="46876" y="68075"/>
                          <a:pt x="46876" y="67715"/>
                          <a:pt x="46876" y="67355"/>
                        </a:cubicBezTo>
                        <a:cubicBezTo>
                          <a:pt x="46876" y="59028"/>
                          <a:pt x="46876" y="50702"/>
                          <a:pt x="46876" y="42375"/>
                        </a:cubicBezTo>
                        <a:cubicBezTo>
                          <a:pt x="46876" y="42060"/>
                          <a:pt x="46921" y="41745"/>
                          <a:pt x="46786" y="41385"/>
                        </a:cubicBezTo>
                        <a:cubicBezTo>
                          <a:pt x="46066" y="41790"/>
                          <a:pt x="45391" y="42150"/>
                          <a:pt x="44716" y="42555"/>
                        </a:cubicBezTo>
                        <a:cubicBezTo>
                          <a:pt x="41925" y="44175"/>
                          <a:pt x="39090" y="45751"/>
                          <a:pt x="36299" y="47416"/>
                        </a:cubicBezTo>
                        <a:cubicBezTo>
                          <a:pt x="34454" y="48541"/>
                          <a:pt x="32563" y="49621"/>
                          <a:pt x="30673" y="50747"/>
                        </a:cubicBezTo>
                        <a:cubicBezTo>
                          <a:pt x="29098" y="51692"/>
                          <a:pt x="27478" y="52592"/>
                          <a:pt x="25857" y="53492"/>
                        </a:cubicBezTo>
                        <a:cubicBezTo>
                          <a:pt x="25092" y="53942"/>
                          <a:pt x="24237" y="54302"/>
                          <a:pt x="23607" y="54932"/>
                        </a:cubicBezTo>
                        <a:cubicBezTo>
                          <a:pt x="23472" y="54932"/>
                          <a:pt x="23337" y="54932"/>
                          <a:pt x="23247" y="55067"/>
                        </a:cubicBezTo>
                        <a:cubicBezTo>
                          <a:pt x="20996" y="56373"/>
                          <a:pt x="18746" y="57588"/>
                          <a:pt x="16496" y="58938"/>
                        </a:cubicBezTo>
                        <a:cubicBezTo>
                          <a:pt x="11725" y="61729"/>
                          <a:pt x="6954" y="64564"/>
                          <a:pt x="2138" y="67310"/>
                        </a:cubicBezTo>
                        <a:cubicBezTo>
                          <a:pt x="1508" y="67670"/>
                          <a:pt x="1013" y="68165"/>
                          <a:pt x="338" y="68390"/>
                        </a:cubicBezTo>
                        <a:cubicBezTo>
                          <a:pt x="338" y="59343"/>
                          <a:pt x="338" y="50252"/>
                          <a:pt x="338" y="41205"/>
                        </a:cubicBezTo>
                        <a:cubicBezTo>
                          <a:pt x="1643" y="40440"/>
                          <a:pt x="2903" y="39675"/>
                          <a:pt x="4208" y="38955"/>
                        </a:cubicBezTo>
                        <a:cubicBezTo>
                          <a:pt x="6099" y="37829"/>
                          <a:pt x="8034" y="36794"/>
                          <a:pt x="9924" y="35624"/>
                        </a:cubicBezTo>
                        <a:cubicBezTo>
                          <a:pt x="12265" y="34184"/>
                          <a:pt x="14650" y="32833"/>
                          <a:pt x="17036" y="31438"/>
                        </a:cubicBezTo>
                        <a:cubicBezTo>
                          <a:pt x="18926" y="30358"/>
                          <a:pt x="20816" y="29278"/>
                          <a:pt x="22662" y="28108"/>
                        </a:cubicBezTo>
                        <a:cubicBezTo>
                          <a:pt x="24192" y="27162"/>
                          <a:pt x="25767" y="26307"/>
                          <a:pt x="27298" y="25407"/>
                        </a:cubicBezTo>
                        <a:cubicBezTo>
                          <a:pt x="29143" y="24327"/>
                          <a:pt x="31078" y="23337"/>
                          <a:pt x="32879" y="22167"/>
                        </a:cubicBezTo>
                        <a:cubicBezTo>
                          <a:pt x="34949" y="20861"/>
                          <a:pt x="37064" y="19736"/>
                          <a:pt x="39135" y="18476"/>
                        </a:cubicBezTo>
                        <a:cubicBezTo>
                          <a:pt x="41430" y="17126"/>
                          <a:pt x="43726" y="15775"/>
                          <a:pt x="46021" y="14380"/>
                        </a:cubicBezTo>
                        <a:cubicBezTo>
                          <a:pt x="48001" y="13165"/>
                          <a:pt x="50027" y="12085"/>
                          <a:pt x="52052" y="10914"/>
                        </a:cubicBezTo>
                        <a:cubicBezTo>
                          <a:pt x="53537" y="10059"/>
                          <a:pt x="55023" y="9114"/>
                          <a:pt x="56553" y="8259"/>
                        </a:cubicBezTo>
                        <a:cubicBezTo>
                          <a:pt x="58218" y="7314"/>
                          <a:pt x="59883" y="6369"/>
                          <a:pt x="61504" y="5378"/>
                        </a:cubicBezTo>
                        <a:cubicBezTo>
                          <a:pt x="63394" y="4253"/>
                          <a:pt x="65284" y="3218"/>
                          <a:pt x="67130" y="2048"/>
                        </a:cubicBezTo>
                        <a:cubicBezTo>
                          <a:pt x="68075" y="1418"/>
                          <a:pt x="69110" y="878"/>
                          <a:pt x="70100" y="338"/>
                        </a:cubicBezTo>
                        <a:cubicBezTo>
                          <a:pt x="70100" y="9024"/>
                          <a:pt x="70100" y="17756"/>
                          <a:pt x="70100" y="26442"/>
                        </a:cubicBezTo>
                        <a:cubicBezTo>
                          <a:pt x="70100" y="26802"/>
                          <a:pt x="70100" y="27207"/>
                          <a:pt x="70145" y="27567"/>
                        </a:cubicBezTo>
                        <a:cubicBezTo>
                          <a:pt x="70145" y="27883"/>
                          <a:pt x="70190" y="28198"/>
                          <a:pt x="70190" y="28558"/>
                        </a:cubicBezTo>
                        <a:cubicBezTo>
                          <a:pt x="70190" y="36749"/>
                          <a:pt x="70190" y="44896"/>
                          <a:pt x="70190" y="53087"/>
                        </a:cubicBezTo>
                        <a:cubicBezTo>
                          <a:pt x="70190" y="53672"/>
                          <a:pt x="70235" y="54302"/>
                          <a:pt x="70235" y="54887"/>
                        </a:cubicBezTo>
                        <a:cubicBezTo>
                          <a:pt x="69920" y="54842"/>
                          <a:pt x="69650" y="55022"/>
                          <a:pt x="69425" y="55202"/>
                        </a:cubicBezTo>
                        <a:cubicBezTo>
                          <a:pt x="69020" y="55473"/>
                          <a:pt x="68570" y="55698"/>
                          <a:pt x="68165" y="55968"/>
                        </a:cubicBezTo>
                        <a:cubicBezTo>
                          <a:pt x="66140" y="57138"/>
                          <a:pt x="64114" y="58218"/>
                          <a:pt x="62134" y="59433"/>
                        </a:cubicBezTo>
                        <a:cubicBezTo>
                          <a:pt x="59838" y="60783"/>
                          <a:pt x="57588" y="62179"/>
                          <a:pt x="55248" y="63529"/>
                        </a:cubicBezTo>
                        <a:cubicBezTo>
                          <a:pt x="53222" y="64699"/>
                          <a:pt x="51197" y="65914"/>
                          <a:pt x="49172" y="67040"/>
                        </a:cubicBezTo>
                        <a:cubicBezTo>
                          <a:pt x="48361" y="67490"/>
                          <a:pt x="47731" y="68120"/>
                          <a:pt x="46876" y="68435"/>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D9875F71-6B19-49F5-BFF9-EE6FD726201E}"/>
                      </a:ext>
                    </a:extLst>
                  </p:cNvPr>
                  <p:cNvSpPr/>
                  <p:nvPr/>
                </p:nvSpPr>
                <p:spPr>
                  <a:xfrm>
                    <a:off x="4411326" y="6689280"/>
                    <a:ext cx="76082" cy="89250"/>
                  </a:xfrm>
                  <a:custGeom>
                    <a:avLst/>
                    <a:gdLst>
                      <a:gd name="connsiteX0" fmla="*/ 383 w 46808"/>
                      <a:gd name="connsiteY0" fmla="*/ 338 h 54909"/>
                      <a:gd name="connsiteX1" fmla="*/ 4343 w 46808"/>
                      <a:gd name="connsiteY1" fmla="*/ 2633 h 54909"/>
                      <a:gd name="connsiteX2" fmla="*/ 11545 w 46808"/>
                      <a:gd name="connsiteY2" fmla="*/ 6819 h 54909"/>
                      <a:gd name="connsiteX3" fmla="*/ 19556 w 46808"/>
                      <a:gd name="connsiteY3" fmla="*/ 11545 h 54909"/>
                      <a:gd name="connsiteX4" fmla="*/ 25272 w 46808"/>
                      <a:gd name="connsiteY4" fmla="*/ 14875 h 54909"/>
                      <a:gd name="connsiteX5" fmla="*/ 33284 w 46808"/>
                      <a:gd name="connsiteY5" fmla="*/ 19601 h 54909"/>
                      <a:gd name="connsiteX6" fmla="*/ 36749 w 46808"/>
                      <a:gd name="connsiteY6" fmla="*/ 21626 h 54909"/>
                      <a:gd name="connsiteX7" fmla="*/ 46696 w 46808"/>
                      <a:gd name="connsiteY7" fmla="*/ 27432 h 54909"/>
                      <a:gd name="connsiteX8" fmla="*/ 46876 w 46808"/>
                      <a:gd name="connsiteY8" fmla="*/ 27612 h 54909"/>
                      <a:gd name="connsiteX9" fmla="*/ 46876 w 46808"/>
                      <a:gd name="connsiteY9" fmla="*/ 54797 h 54909"/>
                      <a:gd name="connsiteX10" fmla="*/ 46696 w 46808"/>
                      <a:gd name="connsiteY10" fmla="*/ 54797 h 54909"/>
                      <a:gd name="connsiteX11" fmla="*/ 36839 w 46808"/>
                      <a:gd name="connsiteY11" fmla="*/ 48991 h 54909"/>
                      <a:gd name="connsiteX12" fmla="*/ 27433 w 46808"/>
                      <a:gd name="connsiteY12" fmla="*/ 43455 h 54909"/>
                      <a:gd name="connsiteX13" fmla="*/ 17846 w 46808"/>
                      <a:gd name="connsiteY13" fmla="*/ 37829 h 54909"/>
                      <a:gd name="connsiteX14" fmla="*/ 13345 w 46808"/>
                      <a:gd name="connsiteY14" fmla="*/ 35219 h 54909"/>
                      <a:gd name="connsiteX15" fmla="*/ 7224 w 46808"/>
                      <a:gd name="connsiteY15" fmla="*/ 31618 h 54909"/>
                      <a:gd name="connsiteX16" fmla="*/ 2498 w 46808"/>
                      <a:gd name="connsiteY16" fmla="*/ 28873 h 54909"/>
                      <a:gd name="connsiteX17" fmla="*/ 338 w 46808"/>
                      <a:gd name="connsiteY17" fmla="*/ 27567 h 54909"/>
                      <a:gd name="connsiteX18" fmla="*/ 338 w 46808"/>
                      <a:gd name="connsiteY18" fmla="*/ 14965 h 54909"/>
                      <a:gd name="connsiteX19" fmla="*/ 383 w 46808"/>
                      <a:gd name="connsiteY19" fmla="*/ 338 h 5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808" h="54909">
                        <a:moveTo>
                          <a:pt x="383" y="338"/>
                        </a:moveTo>
                        <a:cubicBezTo>
                          <a:pt x="1733" y="1058"/>
                          <a:pt x="3038" y="1868"/>
                          <a:pt x="4343" y="2633"/>
                        </a:cubicBezTo>
                        <a:cubicBezTo>
                          <a:pt x="6729" y="4073"/>
                          <a:pt x="9159" y="5423"/>
                          <a:pt x="11545" y="6819"/>
                        </a:cubicBezTo>
                        <a:cubicBezTo>
                          <a:pt x="14245" y="8394"/>
                          <a:pt x="16901" y="9969"/>
                          <a:pt x="19556" y="11545"/>
                        </a:cubicBezTo>
                        <a:cubicBezTo>
                          <a:pt x="21446" y="12670"/>
                          <a:pt x="23427" y="13705"/>
                          <a:pt x="25272" y="14875"/>
                        </a:cubicBezTo>
                        <a:cubicBezTo>
                          <a:pt x="27928" y="16495"/>
                          <a:pt x="30628" y="18026"/>
                          <a:pt x="33284" y="19601"/>
                        </a:cubicBezTo>
                        <a:cubicBezTo>
                          <a:pt x="34454" y="20276"/>
                          <a:pt x="35624" y="20906"/>
                          <a:pt x="36749" y="21626"/>
                        </a:cubicBezTo>
                        <a:cubicBezTo>
                          <a:pt x="40035" y="23652"/>
                          <a:pt x="43365" y="25497"/>
                          <a:pt x="46696" y="27432"/>
                        </a:cubicBezTo>
                        <a:cubicBezTo>
                          <a:pt x="46786" y="27477"/>
                          <a:pt x="46831" y="27522"/>
                          <a:pt x="46876" y="27612"/>
                        </a:cubicBezTo>
                        <a:cubicBezTo>
                          <a:pt x="46876" y="36659"/>
                          <a:pt x="46876" y="45706"/>
                          <a:pt x="46876" y="54797"/>
                        </a:cubicBezTo>
                        <a:cubicBezTo>
                          <a:pt x="46831" y="54797"/>
                          <a:pt x="46741" y="54842"/>
                          <a:pt x="46696" y="54797"/>
                        </a:cubicBezTo>
                        <a:cubicBezTo>
                          <a:pt x="43500" y="52727"/>
                          <a:pt x="40125" y="50972"/>
                          <a:pt x="36839" y="48991"/>
                        </a:cubicBezTo>
                        <a:cubicBezTo>
                          <a:pt x="33734" y="47101"/>
                          <a:pt x="30538" y="45301"/>
                          <a:pt x="27433" y="43455"/>
                        </a:cubicBezTo>
                        <a:cubicBezTo>
                          <a:pt x="24237" y="41610"/>
                          <a:pt x="21041" y="39720"/>
                          <a:pt x="17846" y="37829"/>
                        </a:cubicBezTo>
                        <a:cubicBezTo>
                          <a:pt x="16361" y="36929"/>
                          <a:pt x="14785" y="36119"/>
                          <a:pt x="13345" y="35219"/>
                        </a:cubicBezTo>
                        <a:cubicBezTo>
                          <a:pt x="11320" y="33959"/>
                          <a:pt x="9249" y="32833"/>
                          <a:pt x="7224" y="31618"/>
                        </a:cubicBezTo>
                        <a:cubicBezTo>
                          <a:pt x="5649" y="30673"/>
                          <a:pt x="4073" y="29818"/>
                          <a:pt x="2498" y="28873"/>
                        </a:cubicBezTo>
                        <a:cubicBezTo>
                          <a:pt x="1778" y="28468"/>
                          <a:pt x="1058" y="28018"/>
                          <a:pt x="338" y="27567"/>
                        </a:cubicBezTo>
                        <a:cubicBezTo>
                          <a:pt x="338" y="23382"/>
                          <a:pt x="338" y="19151"/>
                          <a:pt x="338" y="14965"/>
                        </a:cubicBezTo>
                        <a:cubicBezTo>
                          <a:pt x="383" y="10059"/>
                          <a:pt x="383" y="5198"/>
                          <a:pt x="383" y="338"/>
                        </a:cubicBezTo>
                        <a:close/>
                      </a:path>
                    </a:pathLst>
                  </a:custGeom>
                  <a:solidFill>
                    <a:srgbClr val="75757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A2DC5F9D-2C58-4382-BBE8-75F27DE26DCE}"/>
                      </a:ext>
                    </a:extLst>
                  </p:cNvPr>
                  <p:cNvSpPr/>
                  <p:nvPr/>
                </p:nvSpPr>
                <p:spPr>
                  <a:xfrm>
                    <a:off x="4373284" y="6844224"/>
                    <a:ext cx="38772" cy="89250"/>
                  </a:xfrm>
                  <a:custGeom>
                    <a:avLst/>
                    <a:gdLst>
                      <a:gd name="connsiteX0" fmla="*/ 338 w 23854"/>
                      <a:gd name="connsiteY0" fmla="*/ 54752 h 54909"/>
                      <a:gd name="connsiteX1" fmla="*/ 338 w 23854"/>
                      <a:gd name="connsiteY1" fmla="*/ 338 h 54909"/>
                      <a:gd name="connsiteX2" fmla="*/ 2633 w 23854"/>
                      <a:gd name="connsiteY2" fmla="*/ 1643 h 54909"/>
                      <a:gd name="connsiteX3" fmla="*/ 7584 w 23854"/>
                      <a:gd name="connsiteY3" fmla="*/ 4523 h 54909"/>
                      <a:gd name="connsiteX4" fmla="*/ 11005 w 23854"/>
                      <a:gd name="connsiteY4" fmla="*/ 6594 h 54909"/>
                      <a:gd name="connsiteX5" fmla="*/ 15955 w 23854"/>
                      <a:gd name="connsiteY5" fmla="*/ 9474 h 54909"/>
                      <a:gd name="connsiteX6" fmla="*/ 19466 w 23854"/>
                      <a:gd name="connsiteY6" fmla="*/ 11545 h 54909"/>
                      <a:gd name="connsiteX7" fmla="*/ 23202 w 23854"/>
                      <a:gd name="connsiteY7" fmla="*/ 13750 h 54909"/>
                      <a:gd name="connsiteX8" fmla="*/ 23607 w 23854"/>
                      <a:gd name="connsiteY8" fmla="*/ 13885 h 54909"/>
                      <a:gd name="connsiteX9" fmla="*/ 23652 w 23854"/>
                      <a:gd name="connsiteY9" fmla="*/ 14110 h 54909"/>
                      <a:gd name="connsiteX10" fmla="*/ 23697 w 23854"/>
                      <a:gd name="connsiteY10" fmla="*/ 14920 h 54909"/>
                      <a:gd name="connsiteX11" fmla="*/ 23697 w 23854"/>
                      <a:gd name="connsiteY11" fmla="*/ 40395 h 54909"/>
                      <a:gd name="connsiteX12" fmla="*/ 22887 w 23854"/>
                      <a:gd name="connsiteY12" fmla="*/ 41790 h 54909"/>
                      <a:gd name="connsiteX13" fmla="*/ 8259 w 23854"/>
                      <a:gd name="connsiteY13" fmla="*/ 50297 h 54909"/>
                      <a:gd name="connsiteX14" fmla="*/ 1193 w 23854"/>
                      <a:gd name="connsiteY14" fmla="*/ 54437 h 54909"/>
                      <a:gd name="connsiteX15" fmla="*/ 338 w 23854"/>
                      <a:gd name="connsiteY15" fmla="*/ 54752 h 5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54" h="54909">
                        <a:moveTo>
                          <a:pt x="338" y="54752"/>
                        </a:moveTo>
                        <a:cubicBezTo>
                          <a:pt x="338" y="36659"/>
                          <a:pt x="338" y="18566"/>
                          <a:pt x="338" y="338"/>
                        </a:cubicBezTo>
                        <a:cubicBezTo>
                          <a:pt x="1193" y="833"/>
                          <a:pt x="1913" y="1238"/>
                          <a:pt x="2633" y="1643"/>
                        </a:cubicBezTo>
                        <a:cubicBezTo>
                          <a:pt x="4298" y="2588"/>
                          <a:pt x="5964" y="3533"/>
                          <a:pt x="7584" y="4523"/>
                        </a:cubicBezTo>
                        <a:cubicBezTo>
                          <a:pt x="8709" y="5198"/>
                          <a:pt x="9879" y="5919"/>
                          <a:pt x="11005" y="6594"/>
                        </a:cubicBezTo>
                        <a:cubicBezTo>
                          <a:pt x="12670" y="7539"/>
                          <a:pt x="14335" y="8484"/>
                          <a:pt x="15955" y="9474"/>
                        </a:cubicBezTo>
                        <a:cubicBezTo>
                          <a:pt x="17126" y="10149"/>
                          <a:pt x="18341" y="10824"/>
                          <a:pt x="19466" y="11545"/>
                        </a:cubicBezTo>
                        <a:cubicBezTo>
                          <a:pt x="20681" y="12310"/>
                          <a:pt x="21942" y="13030"/>
                          <a:pt x="23202" y="13750"/>
                        </a:cubicBezTo>
                        <a:cubicBezTo>
                          <a:pt x="23337" y="13795"/>
                          <a:pt x="23472" y="13840"/>
                          <a:pt x="23607" y="13885"/>
                        </a:cubicBezTo>
                        <a:cubicBezTo>
                          <a:pt x="23607" y="13975"/>
                          <a:pt x="23607" y="14020"/>
                          <a:pt x="23652" y="14110"/>
                        </a:cubicBezTo>
                        <a:cubicBezTo>
                          <a:pt x="23652" y="14380"/>
                          <a:pt x="23697" y="14650"/>
                          <a:pt x="23697" y="14920"/>
                        </a:cubicBezTo>
                        <a:cubicBezTo>
                          <a:pt x="23697" y="23427"/>
                          <a:pt x="23697" y="31888"/>
                          <a:pt x="23697" y="40395"/>
                        </a:cubicBezTo>
                        <a:cubicBezTo>
                          <a:pt x="23697" y="41070"/>
                          <a:pt x="23517" y="41430"/>
                          <a:pt x="22887" y="41790"/>
                        </a:cubicBezTo>
                        <a:cubicBezTo>
                          <a:pt x="17981" y="44581"/>
                          <a:pt x="13120" y="47416"/>
                          <a:pt x="8259" y="50297"/>
                        </a:cubicBezTo>
                        <a:cubicBezTo>
                          <a:pt x="5919" y="51692"/>
                          <a:pt x="3533" y="53042"/>
                          <a:pt x="1193" y="54437"/>
                        </a:cubicBezTo>
                        <a:cubicBezTo>
                          <a:pt x="968" y="54527"/>
                          <a:pt x="698" y="54752"/>
                          <a:pt x="338" y="54752"/>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C897EAE0-7816-432D-AB14-A3F3A6943A3A}"/>
                      </a:ext>
                    </a:extLst>
                  </p:cNvPr>
                  <p:cNvSpPr/>
                  <p:nvPr/>
                </p:nvSpPr>
                <p:spPr>
                  <a:xfrm>
                    <a:off x="4373357" y="6777871"/>
                    <a:ext cx="76082" cy="44625"/>
                  </a:xfrm>
                  <a:custGeom>
                    <a:avLst/>
                    <a:gdLst>
                      <a:gd name="connsiteX0" fmla="*/ 338 w 46808"/>
                      <a:gd name="connsiteY0" fmla="*/ 13840 h 27454"/>
                      <a:gd name="connsiteX1" fmla="*/ 2633 w 46808"/>
                      <a:gd name="connsiteY1" fmla="*/ 12490 h 27454"/>
                      <a:gd name="connsiteX2" fmla="*/ 8709 w 46808"/>
                      <a:gd name="connsiteY2" fmla="*/ 8979 h 27454"/>
                      <a:gd name="connsiteX3" fmla="*/ 15595 w 46808"/>
                      <a:gd name="connsiteY3" fmla="*/ 4883 h 27454"/>
                      <a:gd name="connsiteX4" fmla="*/ 21626 w 46808"/>
                      <a:gd name="connsiteY4" fmla="*/ 1418 h 27454"/>
                      <a:gd name="connsiteX5" fmla="*/ 22887 w 46808"/>
                      <a:gd name="connsiteY5" fmla="*/ 653 h 27454"/>
                      <a:gd name="connsiteX6" fmla="*/ 23697 w 46808"/>
                      <a:gd name="connsiteY6" fmla="*/ 338 h 27454"/>
                      <a:gd name="connsiteX7" fmla="*/ 28018 w 46808"/>
                      <a:gd name="connsiteY7" fmla="*/ 2768 h 27454"/>
                      <a:gd name="connsiteX8" fmla="*/ 33734 w 46808"/>
                      <a:gd name="connsiteY8" fmla="*/ 6099 h 27454"/>
                      <a:gd name="connsiteX9" fmla="*/ 44986 w 46808"/>
                      <a:gd name="connsiteY9" fmla="*/ 12670 h 27454"/>
                      <a:gd name="connsiteX10" fmla="*/ 46831 w 46808"/>
                      <a:gd name="connsiteY10" fmla="*/ 13885 h 27454"/>
                      <a:gd name="connsiteX11" fmla="*/ 46786 w 46808"/>
                      <a:gd name="connsiteY11" fmla="*/ 14110 h 27454"/>
                      <a:gd name="connsiteX12" fmla="*/ 45706 w 46808"/>
                      <a:gd name="connsiteY12" fmla="*/ 14650 h 27454"/>
                      <a:gd name="connsiteX13" fmla="*/ 37109 w 46808"/>
                      <a:gd name="connsiteY13" fmla="*/ 19646 h 27454"/>
                      <a:gd name="connsiteX14" fmla="*/ 31888 w 46808"/>
                      <a:gd name="connsiteY14" fmla="*/ 22662 h 27454"/>
                      <a:gd name="connsiteX15" fmla="*/ 24732 w 46808"/>
                      <a:gd name="connsiteY15" fmla="*/ 26892 h 27454"/>
                      <a:gd name="connsiteX16" fmla="*/ 23697 w 46808"/>
                      <a:gd name="connsiteY16" fmla="*/ 27522 h 27454"/>
                      <a:gd name="connsiteX17" fmla="*/ 23517 w 46808"/>
                      <a:gd name="connsiteY17" fmla="*/ 27522 h 27454"/>
                      <a:gd name="connsiteX18" fmla="*/ 17981 w 46808"/>
                      <a:gd name="connsiteY18" fmla="*/ 24192 h 27454"/>
                      <a:gd name="connsiteX19" fmla="*/ 10464 w 46808"/>
                      <a:gd name="connsiteY19" fmla="*/ 19871 h 27454"/>
                      <a:gd name="connsiteX20" fmla="*/ 563 w 46808"/>
                      <a:gd name="connsiteY20" fmla="*/ 14110 h 27454"/>
                      <a:gd name="connsiteX21" fmla="*/ 338 w 46808"/>
                      <a:gd name="connsiteY21" fmla="*/ 13840 h 2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808" h="27454">
                        <a:moveTo>
                          <a:pt x="338" y="13840"/>
                        </a:moveTo>
                        <a:cubicBezTo>
                          <a:pt x="1193" y="13525"/>
                          <a:pt x="1868" y="12895"/>
                          <a:pt x="2633" y="12490"/>
                        </a:cubicBezTo>
                        <a:cubicBezTo>
                          <a:pt x="4703" y="11365"/>
                          <a:pt x="6684" y="10149"/>
                          <a:pt x="8709" y="8979"/>
                        </a:cubicBezTo>
                        <a:cubicBezTo>
                          <a:pt x="11005" y="7674"/>
                          <a:pt x="13300" y="6279"/>
                          <a:pt x="15595" y="4883"/>
                        </a:cubicBezTo>
                        <a:cubicBezTo>
                          <a:pt x="17576" y="3713"/>
                          <a:pt x="19601" y="2588"/>
                          <a:pt x="21626" y="1418"/>
                        </a:cubicBezTo>
                        <a:cubicBezTo>
                          <a:pt x="22032" y="1193"/>
                          <a:pt x="22482" y="923"/>
                          <a:pt x="22887" y="653"/>
                        </a:cubicBezTo>
                        <a:cubicBezTo>
                          <a:pt x="23157" y="473"/>
                          <a:pt x="23382" y="338"/>
                          <a:pt x="23697" y="338"/>
                        </a:cubicBezTo>
                        <a:cubicBezTo>
                          <a:pt x="25182" y="1058"/>
                          <a:pt x="26577" y="1958"/>
                          <a:pt x="28018" y="2768"/>
                        </a:cubicBezTo>
                        <a:cubicBezTo>
                          <a:pt x="29953" y="3848"/>
                          <a:pt x="31843" y="4928"/>
                          <a:pt x="33734" y="6099"/>
                        </a:cubicBezTo>
                        <a:cubicBezTo>
                          <a:pt x="37424" y="8394"/>
                          <a:pt x="41250" y="10464"/>
                          <a:pt x="44986" y="12670"/>
                        </a:cubicBezTo>
                        <a:cubicBezTo>
                          <a:pt x="45616" y="13030"/>
                          <a:pt x="46201" y="13480"/>
                          <a:pt x="46831" y="13885"/>
                        </a:cubicBezTo>
                        <a:cubicBezTo>
                          <a:pt x="46831" y="13975"/>
                          <a:pt x="46786" y="14020"/>
                          <a:pt x="46786" y="14110"/>
                        </a:cubicBezTo>
                        <a:cubicBezTo>
                          <a:pt x="46336" y="14155"/>
                          <a:pt x="46066" y="14470"/>
                          <a:pt x="45706" y="14650"/>
                        </a:cubicBezTo>
                        <a:cubicBezTo>
                          <a:pt x="42825" y="16315"/>
                          <a:pt x="39945" y="17891"/>
                          <a:pt x="37109" y="19646"/>
                        </a:cubicBezTo>
                        <a:cubicBezTo>
                          <a:pt x="35399" y="20726"/>
                          <a:pt x="33644" y="21671"/>
                          <a:pt x="31888" y="22662"/>
                        </a:cubicBezTo>
                        <a:cubicBezTo>
                          <a:pt x="29458" y="24012"/>
                          <a:pt x="27072" y="25407"/>
                          <a:pt x="24732" y="26892"/>
                        </a:cubicBezTo>
                        <a:cubicBezTo>
                          <a:pt x="24372" y="27117"/>
                          <a:pt x="23967" y="27207"/>
                          <a:pt x="23697" y="27522"/>
                        </a:cubicBezTo>
                        <a:cubicBezTo>
                          <a:pt x="23652" y="27522"/>
                          <a:pt x="23607" y="27522"/>
                          <a:pt x="23517" y="27522"/>
                        </a:cubicBezTo>
                        <a:cubicBezTo>
                          <a:pt x="21716" y="26397"/>
                          <a:pt x="19871" y="25272"/>
                          <a:pt x="17981" y="24192"/>
                        </a:cubicBezTo>
                        <a:cubicBezTo>
                          <a:pt x="15460" y="22752"/>
                          <a:pt x="12940" y="21356"/>
                          <a:pt x="10464" y="19871"/>
                        </a:cubicBezTo>
                        <a:cubicBezTo>
                          <a:pt x="7224" y="17891"/>
                          <a:pt x="3893" y="16045"/>
                          <a:pt x="563" y="14110"/>
                        </a:cubicBezTo>
                        <a:cubicBezTo>
                          <a:pt x="518" y="14065"/>
                          <a:pt x="383" y="14020"/>
                          <a:pt x="338" y="13840"/>
                        </a:cubicBezTo>
                        <a:close/>
                      </a:path>
                    </a:pathLst>
                  </a:custGeom>
                  <a:solidFill>
                    <a:srgbClr val="C2C2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65ECCF14-DDC2-438F-A0C6-C6064D772409}"/>
                      </a:ext>
                    </a:extLst>
                  </p:cNvPr>
                  <p:cNvSpPr/>
                  <p:nvPr/>
                </p:nvSpPr>
                <p:spPr>
                  <a:xfrm>
                    <a:off x="4259596" y="6733758"/>
                    <a:ext cx="38772" cy="66571"/>
                  </a:xfrm>
                  <a:custGeom>
                    <a:avLst/>
                    <a:gdLst>
                      <a:gd name="connsiteX0" fmla="*/ 383 w 23854"/>
                      <a:gd name="connsiteY0" fmla="*/ 27477 h 40957"/>
                      <a:gd name="connsiteX1" fmla="*/ 338 w 23854"/>
                      <a:gd name="connsiteY1" fmla="*/ 26757 h 40957"/>
                      <a:gd name="connsiteX2" fmla="*/ 338 w 23854"/>
                      <a:gd name="connsiteY2" fmla="*/ 1058 h 40957"/>
                      <a:gd name="connsiteX3" fmla="*/ 383 w 23854"/>
                      <a:gd name="connsiteY3" fmla="*/ 383 h 40957"/>
                      <a:gd name="connsiteX4" fmla="*/ 518 w 23854"/>
                      <a:gd name="connsiteY4" fmla="*/ 338 h 40957"/>
                      <a:gd name="connsiteX5" fmla="*/ 1598 w 23854"/>
                      <a:gd name="connsiteY5" fmla="*/ 878 h 40957"/>
                      <a:gd name="connsiteX6" fmla="*/ 7359 w 23854"/>
                      <a:gd name="connsiteY6" fmla="*/ 4298 h 40957"/>
                      <a:gd name="connsiteX7" fmla="*/ 12715 w 23854"/>
                      <a:gd name="connsiteY7" fmla="*/ 7404 h 40957"/>
                      <a:gd name="connsiteX8" fmla="*/ 21266 w 23854"/>
                      <a:gd name="connsiteY8" fmla="*/ 12400 h 40957"/>
                      <a:gd name="connsiteX9" fmla="*/ 23562 w 23854"/>
                      <a:gd name="connsiteY9" fmla="*/ 13795 h 40957"/>
                      <a:gd name="connsiteX10" fmla="*/ 23562 w 23854"/>
                      <a:gd name="connsiteY10" fmla="*/ 14920 h 40957"/>
                      <a:gd name="connsiteX11" fmla="*/ 23562 w 23854"/>
                      <a:gd name="connsiteY11" fmla="*/ 40980 h 40957"/>
                      <a:gd name="connsiteX12" fmla="*/ 21897 w 23854"/>
                      <a:gd name="connsiteY12" fmla="*/ 39990 h 40957"/>
                      <a:gd name="connsiteX13" fmla="*/ 16270 w 23854"/>
                      <a:gd name="connsiteY13" fmla="*/ 36704 h 40957"/>
                      <a:gd name="connsiteX14" fmla="*/ 10869 w 23854"/>
                      <a:gd name="connsiteY14" fmla="*/ 33509 h 40957"/>
                      <a:gd name="connsiteX15" fmla="*/ 6639 w 23854"/>
                      <a:gd name="connsiteY15" fmla="*/ 31033 h 40957"/>
                      <a:gd name="connsiteX16" fmla="*/ 383 w 23854"/>
                      <a:gd name="connsiteY16" fmla="*/ 27477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54" h="40957">
                        <a:moveTo>
                          <a:pt x="383" y="27477"/>
                        </a:moveTo>
                        <a:cubicBezTo>
                          <a:pt x="383" y="27252"/>
                          <a:pt x="338" y="26982"/>
                          <a:pt x="338" y="26757"/>
                        </a:cubicBezTo>
                        <a:cubicBezTo>
                          <a:pt x="338" y="18206"/>
                          <a:pt x="338" y="9609"/>
                          <a:pt x="338" y="1058"/>
                        </a:cubicBezTo>
                        <a:cubicBezTo>
                          <a:pt x="338" y="833"/>
                          <a:pt x="338" y="608"/>
                          <a:pt x="383" y="383"/>
                        </a:cubicBezTo>
                        <a:cubicBezTo>
                          <a:pt x="428" y="383"/>
                          <a:pt x="473" y="383"/>
                          <a:pt x="518" y="338"/>
                        </a:cubicBezTo>
                        <a:cubicBezTo>
                          <a:pt x="923" y="428"/>
                          <a:pt x="1283" y="653"/>
                          <a:pt x="1598" y="878"/>
                        </a:cubicBezTo>
                        <a:cubicBezTo>
                          <a:pt x="3443" y="2138"/>
                          <a:pt x="5469" y="3128"/>
                          <a:pt x="7359" y="4298"/>
                        </a:cubicBezTo>
                        <a:cubicBezTo>
                          <a:pt x="9159" y="5333"/>
                          <a:pt x="10960" y="6324"/>
                          <a:pt x="12715" y="7404"/>
                        </a:cubicBezTo>
                        <a:cubicBezTo>
                          <a:pt x="15505" y="9159"/>
                          <a:pt x="18431" y="10689"/>
                          <a:pt x="21266" y="12400"/>
                        </a:cubicBezTo>
                        <a:cubicBezTo>
                          <a:pt x="22032" y="12850"/>
                          <a:pt x="22842" y="13255"/>
                          <a:pt x="23562" y="13795"/>
                        </a:cubicBezTo>
                        <a:cubicBezTo>
                          <a:pt x="23562" y="14155"/>
                          <a:pt x="23562" y="14560"/>
                          <a:pt x="23562" y="14920"/>
                        </a:cubicBezTo>
                        <a:cubicBezTo>
                          <a:pt x="23562" y="23607"/>
                          <a:pt x="23562" y="32293"/>
                          <a:pt x="23562" y="40980"/>
                        </a:cubicBezTo>
                        <a:cubicBezTo>
                          <a:pt x="22932" y="40755"/>
                          <a:pt x="22437" y="40350"/>
                          <a:pt x="21897" y="39990"/>
                        </a:cubicBezTo>
                        <a:cubicBezTo>
                          <a:pt x="20006" y="38910"/>
                          <a:pt x="18116" y="37829"/>
                          <a:pt x="16270" y="36704"/>
                        </a:cubicBezTo>
                        <a:cubicBezTo>
                          <a:pt x="14470" y="35624"/>
                          <a:pt x="12625" y="34634"/>
                          <a:pt x="10869" y="33509"/>
                        </a:cubicBezTo>
                        <a:cubicBezTo>
                          <a:pt x="9519" y="32653"/>
                          <a:pt x="8079" y="31888"/>
                          <a:pt x="6639" y="31033"/>
                        </a:cubicBezTo>
                        <a:cubicBezTo>
                          <a:pt x="4568" y="29863"/>
                          <a:pt x="2498" y="28693"/>
                          <a:pt x="383" y="27477"/>
                        </a:cubicBezTo>
                        <a:close/>
                      </a:path>
                    </a:pathLst>
                  </a:custGeom>
                  <a:solidFill>
                    <a:srgbClr val="75757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DAEEBFD2-EB74-4C3D-A5C3-099FAD742B71}"/>
                      </a:ext>
                    </a:extLst>
                  </p:cNvPr>
                  <p:cNvSpPr/>
                  <p:nvPr/>
                </p:nvSpPr>
                <p:spPr>
                  <a:xfrm>
                    <a:off x="4487041" y="6711447"/>
                    <a:ext cx="38772" cy="67302"/>
                  </a:xfrm>
                  <a:custGeom>
                    <a:avLst/>
                    <a:gdLst>
                      <a:gd name="connsiteX0" fmla="*/ 338 w 23854"/>
                      <a:gd name="connsiteY0" fmla="*/ 41070 h 41407"/>
                      <a:gd name="connsiteX1" fmla="*/ 338 w 23854"/>
                      <a:gd name="connsiteY1" fmla="*/ 13885 h 41407"/>
                      <a:gd name="connsiteX2" fmla="*/ 7269 w 23854"/>
                      <a:gd name="connsiteY2" fmla="*/ 9879 h 41407"/>
                      <a:gd name="connsiteX3" fmla="*/ 15460 w 23854"/>
                      <a:gd name="connsiteY3" fmla="*/ 5108 h 41407"/>
                      <a:gd name="connsiteX4" fmla="*/ 20681 w 23854"/>
                      <a:gd name="connsiteY4" fmla="*/ 2093 h 41407"/>
                      <a:gd name="connsiteX5" fmla="*/ 23607 w 23854"/>
                      <a:gd name="connsiteY5" fmla="*/ 338 h 41407"/>
                      <a:gd name="connsiteX6" fmla="*/ 23652 w 23854"/>
                      <a:gd name="connsiteY6" fmla="*/ 1328 h 41407"/>
                      <a:gd name="connsiteX7" fmla="*/ 23697 w 23854"/>
                      <a:gd name="connsiteY7" fmla="*/ 26442 h 41407"/>
                      <a:gd name="connsiteX8" fmla="*/ 22662 w 23854"/>
                      <a:gd name="connsiteY8" fmla="*/ 28153 h 41407"/>
                      <a:gd name="connsiteX9" fmla="*/ 14020 w 23854"/>
                      <a:gd name="connsiteY9" fmla="*/ 33148 h 41407"/>
                      <a:gd name="connsiteX10" fmla="*/ 1238 w 23854"/>
                      <a:gd name="connsiteY10" fmla="*/ 40575 h 41407"/>
                      <a:gd name="connsiteX11" fmla="*/ 338 w 23854"/>
                      <a:gd name="connsiteY11" fmla="*/ 41070 h 4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54" h="41407">
                        <a:moveTo>
                          <a:pt x="338" y="41070"/>
                        </a:moveTo>
                        <a:cubicBezTo>
                          <a:pt x="338" y="32023"/>
                          <a:pt x="338" y="22977"/>
                          <a:pt x="338" y="13885"/>
                        </a:cubicBezTo>
                        <a:cubicBezTo>
                          <a:pt x="2633" y="12535"/>
                          <a:pt x="4928" y="11185"/>
                          <a:pt x="7269" y="9879"/>
                        </a:cubicBezTo>
                        <a:cubicBezTo>
                          <a:pt x="10014" y="8304"/>
                          <a:pt x="12670" y="6639"/>
                          <a:pt x="15460" y="5108"/>
                        </a:cubicBezTo>
                        <a:cubicBezTo>
                          <a:pt x="17216" y="4118"/>
                          <a:pt x="18971" y="3128"/>
                          <a:pt x="20681" y="2093"/>
                        </a:cubicBezTo>
                        <a:cubicBezTo>
                          <a:pt x="21626" y="1463"/>
                          <a:pt x="22617" y="923"/>
                          <a:pt x="23607" y="338"/>
                        </a:cubicBezTo>
                        <a:cubicBezTo>
                          <a:pt x="23697" y="653"/>
                          <a:pt x="23652" y="968"/>
                          <a:pt x="23652" y="1328"/>
                        </a:cubicBezTo>
                        <a:cubicBezTo>
                          <a:pt x="23652" y="9699"/>
                          <a:pt x="23652" y="18071"/>
                          <a:pt x="23697" y="26442"/>
                        </a:cubicBezTo>
                        <a:cubicBezTo>
                          <a:pt x="23697" y="27342"/>
                          <a:pt x="23382" y="27793"/>
                          <a:pt x="22662" y="28153"/>
                        </a:cubicBezTo>
                        <a:cubicBezTo>
                          <a:pt x="19781" y="29818"/>
                          <a:pt x="16856" y="31438"/>
                          <a:pt x="14020" y="33148"/>
                        </a:cubicBezTo>
                        <a:cubicBezTo>
                          <a:pt x="9789" y="35669"/>
                          <a:pt x="5514" y="38144"/>
                          <a:pt x="1238" y="40575"/>
                        </a:cubicBezTo>
                        <a:cubicBezTo>
                          <a:pt x="923" y="40755"/>
                          <a:pt x="743" y="41115"/>
                          <a:pt x="338" y="41070"/>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31DCB441-9876-42C8-A590-1DC86613DC7E}"/>
                      </a:ext>
                    </a:extLst>
                  </p:cNvPr>
                  <p:cNvSpPr/>
                  <p:nvPr/>
                </p:nvSpPr>
                <p:spPr>
                  <a:xfrm>
                    <a:off x="4411034" y="6800331"/>
                    <a:ext cx="38772" cy="66571"/>
                  </a:xfrm>
                  <a:custGeom>
                    <a:avLst/>
                    <a:gdLst>
                      <a:gd name="connsiteX0" fmla="*/ 563 w 23854"/>
                      <a:gd name="connsiteY0" fmla="*/ 13750 h 40957"/>
                      <a:gd name="connsiteX1" fmla="*/ 1598 w 23854"/>
                      <a:gd name="connsiteY1" fmla="*/ 13120 h 40957"/>
                      <a:gd name="connsiteX2" fmla="*/ 8754 w 23854"/>
                      <a:gd name="connsiteY2" fmla="*/ 8889 h 40957"/>
                      <a:gd name="connsiteX3" fmla="*/ 13975 w 23854"/>
                      <a:gd name="connsiteY3" fmla="*/ 5874 h 40957"/>
                      <a:gd name="connsiteX4" fmla="*/ 22572 w 23854"/>
                      <a:gd name="connsiteY4" fmla="*/ 878 h 40957"/>
                      <a:gd name="connsiteX5" fmla="*/ 23652 w 23854"/>
                      <a:gd name="connsiteY5" fmla="*/ 338 h 40957"/>
                      <a:gd name="connsiteX6" fmla="*/ 23787 w 23854"/>
                      <a:gd name="connsiteY6" fmla="*/ 338 h 40957"/>
                      <a:gd name="connsiteX7" fmla="*/ 23787 w 23854"/>
                      <a:gd name="connsiteY7" fmla="*/ 1058 h 40957"/>
                      <a:gd name="connsiteX8" fmla="*/ 23787 w 23854"/>
                      <a:gd name="connsiteY8" fmla="*/ 26487 h 40957"/>
                      <a:gd name="connsiteX9" fmla="*/ 23112 w 23854"/>
                      <a:gd name="connsiteY9" fmla="*/ 27702 h 40957"/>
                      <a:gd name="connsiteX10" fmla="*/ 17036 w 23854"/>
                      <a:gd name="connsiteY10" fmla="*/ 31213 h 40957"/>
                      <a:gd name="connsiteX11" fmla="*/ 5378 w 23854"/>
                      <a:gd name="connsiteY11" fmla="*/ 38009 h 40957"/>
                      <a:gd name="connsiteX12" fmla="*/ 383 w 23854"/>
                      <a:gd name="connsiteY12" fmla="*/ 40980 h 40957"/>
                      <a:gd name="connsiteX13" fmla="*/ 338 w 23854"/>
                      <a:gd name="connsiteY13" fmla="*/ 40755 h 40957"/>
                      <a:gd name="connsiteX14" fmla="*/ 338 w 23854"/>
                      <a:gd name="connsiteY14" fmla="*/ 40575 h 40957"/>
                      <a:gd name="connsiteX15" fmla="*/ 473 w 23854"/>
                      <a:gd name="connsiteY15" fmla="*/ 39630 h 40957"/>
                      <a:gd name="connsiteX16" fmla="*/ 563 w 23854"/>
                      <a:gd name="connsiteY16" fmla="*/ 13750 h 4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54" h="40957">
                        <a:moveTo>
                          <a:pt x="563" y="13750"/>
                        </a:moveTo>
                        <a:cubicBezTo>
                          <a:pt x="833" y="13435"/>
                          <a:pt x="1283" y="13345"/>
                          <a:pt x="1598" y="13120"/>
                        </a:cubicBezTo>
                        <a:cubicBezTo>
                          <a:pt x="3938" y="11635"/>
                          <a:pt x="6369" y="10284"/>
                          <a:pt x="8754" y="8889"/>
                        </a:cubicBezTo>
                        <a:cubicBezTo>
                          <a:pt x="10509" y="7899"/>
                          <a:pt x="12265" y="6909"/>
                          <a:pt x="13975" y="5874"/>
                        </a:cubicBezTo>
                        <a:cubicBezTo>
                          <a:pt x="16766" y="4118"/>
                          <a:pt x="19691" y="2543"/>
                          <a:pt x="22572" y="878"/>
                        </a:cubicBezTo>
                        <a:cubicBezTo>
                          <a:pt x="22932" y="698"/>
                          <a:pt x="23202" y="338"/>
                          <a:pt x="23652" y="338"/>
                        </a:cubicBezTo>
                        <a:cubicBezTo>
                          <a:pt x="23697" y="338"/>
                          <a:pt x="23742" y="338"/>
                          <a:pt x="23787" y="338"/>
                        </a:cubicBezTo>
                        <a:cubicBezTo>
                          <a:pt x="23787" y="563"/>
                          <a:pt x="23787" y="833"/>
                          <a:pt x="23787" y="1058"/>
                        </a:cubicBezTo>
                        <a:cubicBezTo>
                          <a:pt x="23787" y="9519"/>
                          <a:pt x="23787" y="18026"/>
                          <a:pt x="23787" y="26487"/>
                        </a:cubicBezTo>
                        <a:cubicBezTo>
                          <a:pt x="23787" y="27072"/>
                          <a:pt x="23652" y="27432"/>
                          <a:pt x="23112" y="27702"/>
                        </a:cubicBezTo>
                        <a:cubicBezTo>
                          <a:pt x="21041" y="28828"/>
                          <a:pt x="19016" y="29998"/>
                          <a:pt x="17036" y="31213"/>
                        </a:cubicBezTo>
                        <a:cubicBezTo>
                          <a:pt x="13210" y="33554"/>
                          <a:pt x="9249" y="35714"/>
                          <a:pt x="5378" y="38009"/>
                        </a:cubicBezTo>
                        <a:cubicBezTo>
                          <a:pt x="3713" y="39000"/>
                          <a:pt x="2048" y="39945"/>
                          <a:pt x="383" y="40980"/>
                        </a:cubicBezTo>
                        <a:cubicBezTo>
                          <a:pt x="383" y="40890"/>
                          <a:pt x="383" y="40845"/>
                          <a:pt x="338" y="40755"/>
                        </a:cubicBezTo>
                        <a:cubicBezTo>
                          <a:pt x="338" y="40710"/>
                          <a:pt x="338" y="40665"/>
                          <a:pt x="338" y="40575"/>
                        </a:cubicBezTo>
                        <a:cubicBezTo>
                          <a:pt x="608" y="40305"/>
                          <a:pt x="473" y="39945"/>
                          <a:pt x="473" y="39630"/>
                        </a:cubicBezTo>
                        <a:cubicBezTo>
                          <a:pt x="563" y="31078"/>
                          <a:pt x="563" y="22437"/>
                          <a:pt x="563" y="13750"/>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AA72D6C1-3646-424B-A620-E8CB8DEBE35B}"/>
                      </a:ext>
                    </a:extLst>
                  </p:cNvPr>
                  <p:cNvSpPr/>
                  <p:nvPr/>
                </p:nvSpPr>
                <p:spPr>
                  <a:xfrm>
                    <a:off x="4411107" y="6689280"/>
                    <a:ext cx="731" cy="45356"/>
                  </a:xfrm>
                  <a:custGeom>
                    <a:avLst/>
                    <a:gdLst>
                      <a:gd name="connsiteX0" fmla="*/ 518 w 450"/>
                      <a:gd name="connsiteY0" fmla="*/ 338 h 27905"/>
                      <a:gd name="connsiteX1" fmla="*/ 518 w 450"/>
                      <a:gd name="connsiteY1" fmla="*/ 14920 h 27905"/>
                      <a:gd name="connsiteX2" fmla="*/ 518 w 450"/>
                      <a:gd name="connsiteY2" fmla="*/ 27522 h 27905"/>
                      <a:gd name="connsiteX3" fmla="*/ 383 w 450"/>
                      <a:gd name="connsiteY3" fmla="*/ 27612 h 27905"/>
                      <a:gd name="connsiteX4" fmla="*/ 338 w 450"/>
                      <a:gd name="connsiteY4" fmla="*/ 26487 h 27905"/>
                      <a:gd name="connsiteX5" fmla="*/ 338 w 450"/>
                      <a:gd name="connsiteY5" fmla="*/ 383 h 27905"/>
                      <a:gd name="connsiteX6" fmla="*/ 518 w 450"/>
                      <a:gd name="connsiteY6" fmla="*/ 338 h 2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 h="27905">
                        <a:moveTo>
                          <a:pt x="518" y="338"/>
                        </a:moveTo>
                        <a:cubicBezTo>
                          <a:pt x="518" y="5198"/>
                          <a:pt x="518" y="10059"/>
                          <a:pt x="518" y="14920"/>
                        </a:cubicBezTo>
                        <a:cubicBezTo>
                          <a:pt x="518" y="19106"/>
                          <a:pt x="518" y="23337"/>
                          <a:pt x="518" y="27522"/>
                        </a:cubicBezTo>
                        <a:cubicBezTo>
                          <a:pt x="473" y="27567"/>
                          <a:pt x="428" y="27567"/>
                          <a:pt x="383" y="27612"/>
                        </a:cubicBezTo>
                        <a:cubicBezTo>
                          <a:pt x="383" y="27252"/>
                          <a:pt x="338" y="26847"/>
                          <a:pt x="338" y="26487"/>
                        </a:cubicBezTo>
                        <a:cubicBezTo>
                          <a:pt x="338" y="17801"/>
                          <a:pt x="338" y="9069"/>
                          <a:pt x="338" y="383"/>
                        </a:cubicBezTo>
                        <a:cubicBezTo>
                          <a:pt x="383" y="338"/>
                          <a:pt x="473" y="338"/>
                          <a:pt x="518" y="338"/>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28A05B52-0D96-417B-9AE3-40704B83762C}"/>
                      </a:ext>
                    </a:extLst>
                  </p:cNvPr>
                  <p:cNvSpPr/>
                  <p:nvPr/>
                </p:nvSpPr>
                <p:spPr>
                  <a:xfrm>
                    <a:off x="4297423" y="6755560"/>
                    <a:ext cx="731" cy="44625"/>
                  </a:xfrm>
                  <a:custGeom>
                    <a:avLst/>
                    <a:gdLst>
                      <a:gd name="connsiteX0" fmla="*/ 338 w 450"/>
                      <a:gd name="connsiteY0" fmla="*/ 27522 h 27454"/>
                      <a:gd name="connsiteX1" fmla="*/ 338 w 450"/>
                      <a:gd name="connsiteY1" fmla="*/ 1463 h 27454"/>
                      <a:gd name="connsiteX2" fmla="*/ 338 w 450"/>
                      <a:gd name="connsiteY2" fmla="*/ 338 h 27454"/>
                      <a:gd name="connsiteX3" fmla="*/ 518 w 450"/>
                      <a:gd name="connsiteY3" fmla="*/ 338 h 27454"/>
                      <a:gd name="connsiteX4" fmla="*/ 518 w 450"/>
                      <a:gd name="connsiteY4" fmla="*/ 27522 h 27454"/>
                      <a:gd name="connsiteX5" fmla="*/ 338 w 450"/>
                      <a:gd name="connsiteY5" fmla="*/ 27522 h 2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 h="27454">
                        <a:moveTo>
                          <a:pt x="338" y="27522"/>
                        </a:moveTo>
                        <a:cubicBezTo>
                          <a:pt x="338" y="18836"/>
                          <a:pt x="338" y="10149"/>
                          <a:pt x="338" y="1463"/>
                        </a:cubicBezTo>
                        <a:cubicBezTo>
                          <a:pt x="338" y="1103"/>
                          <a:pt x="338" y="698"/>
                          <a:pt x="338" y="338"/>
                        </a:cubicBezTo>
                        <a:cubicBezTo>
                          <a:pt x="383" y="338"/>
                          <a:pt x="428" y="338"/>
                          <a:pt x="518" y="338"/>
                        </a:cubicBezTo>
                        <a:cubicBezTo>
                          <a:pt x="518" y="9384"/>
                          <a:pt x="518" y="18476"/>
                          <a:pt x="518" y="27522"/>
                        </a:cubicBezTo>
                        <a:cubicBezTo>
                          <a:pt x="428" y="27522"/>
                          <a:pt x="383" y="27522"/>
                          <a:pt x="338" y="27522"/>
                        </a:cubicBezTo>
                        <a:close/>
                      </a:path>
                    </a:pathLst>
                  </a:custGeom>
                  <a:solidFill>
                    <a:srgbClr val="75757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3BFEABA5-631B-4485-ABEE-CE8003C15423}"/>
                      </a:ext>
                    </a:extLst>
                  </p:cNvPr>
                  <p:cNvSpPr/>
                  <p:nvPr/>
                </p:nvSpPr>
                <p:spPr>
                  <a:xfrm>
                    <a:off x="4334878" y="6777917"/>
                    <a:ext cx="1463" cy="731"/>
                  </a:xfrm>
                  <a:custGeom>
                    <a:avLst/>
                    <a:gdLst>
                      <a:gd name="connsiteX0" fmla="*/ 338 w 900"/>
                      <a:gd name="connsiteY0" fmla="*/ 489 h 450"/>
                      <a:gd name="connsiteX1" fmla="*/ 698 w 900"/>
                      <a:gd name="connsiteY1" fmla="*/ 354 h 450"/>
                      <a:gd name="connsiteX2" fmla="*/ 653 w 900"/>
                      <a:gd name="connsiteY2" fmla="*/ 534 h 450"/>
                      <a:gd name="connsiteX3" fmla="*/ 338 w 900"/>
                      <a:gd name="connsiteY3" fmla="*/ 489 h 450"/>
                    </a:gdLst>
                    <a:ahLst/>
                    <a:cxnLst>
                      <a:cxn ang="0">
                        <a:pos x="connsiteX0" y="connsiteY0"/>
                      </a:cxn>
                      <a:cxn ang="0">
                        <a:pos x="connsiteX1" y="connsiteY1"/>
                      </a:cxn>
                      <a:cxn ang="0">
                        <a:pos x="connsiteX2" y="connsiteY2"/>
                      </a:cxn>
                      <a:cxn ang="0">
                        <a:pos x="connsiteX3" y="connsiteY3"/>
                      </a:cxn>
                    </a:cxnLst>
                    <a:rect l="l" t="t" r="r" b="b"/>
                    <a:pathLst>
                      <a:path w="900" h="450">
                        <a:moveTo>
                          <a:pt x="338" y="489"/>
                        </a:moveTo>
                        <a:cubicBezTo>
                          <a:pt x="428" y="354"/>
                          <a:pt x="563" y="309"/>
                          <a:pt x="698" y="354"/>
                        </a:cubicBezTo>
                        <a:cubicBezTo>
                          <a:pt x="698" y="399"/>
                          <a:pt x="653" y="489"/>
                          <a:pt x="653" y="534"/>
                        </a:cubicBezTo>
                        <a:cubicBezTo>
                          <a:pt x="563" y="534"/>
                          <a:pt x="473" y="534"/>
                          <a:pt x="338" y="489"/>
                        </a:cubicBezTo>
                        <a:close/>
                      </a:path>
                    </a:pathLst>
                  </a:custGeom>
                  <a:solidFill>
                    <a:srgbClr val="FADF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E958C70D-E62F-4171-92F4-30259180CF3D}"/>
                      </a:ext>
                    </a:extLst>
                  </p:cNvPr>
                  <p:cNvSpPr/>
                  <p:nvPr/>
                </p:nvSpPr>
                <p:spPr>
                  <a:xfrm>
                    <a:off x="4448928" y="6799965"/>
                    <a:ext cx="731" cy="1463"/>
                  </a:xfrm>
                  <a:custGeom>
                    <a:avLst/>
                    <a:gdLst>
                      <a:gd name="connsiteX0" fmla="*/ 473 w 450"/>
                      <a:gd name="connsiteY0" fmla="*/ 563 h 900"/>
                      <a:gd name="connsiteX1" fmla="*/ 338 w 450"/>
                      <a:gd name="connsiteY1" fmla="*/ 563 h 900"/>
                      <a:gd name="connsiteX2" fmla="*/ 383 w 450"/>
                      <a:gd name="connsiteY2" fmla="*/ 338 h 900"/>
                      <a:gd name="connsiteX3" fmla="*/ 473 w 450"/>
                      <a:gd name="connsiteY3" fmla="*/ 563 h 900"/>
                    </a:gdLst>
                    <a:ahLst/>
                    <a:cxnLst>
                      <a:cxn ang="0">
                        <a:pos x="connsiteX0" y="connsiteY0"/>
                      </a:cxn>
                      <a:cxn ang="0">
                        <a:pos x="connsiteX1" y="connsiteY1"/>
                      </a:cxn>
                      <a:cxn ang="0">
                        <a:pos x="connsiteX2" y="connsiteY2"/>
                      </a:cxn>
                      <a:cxn ang="0">
                        <a:pos x="connsiteX3" y="connsiteY3"/>
                      </a:cxn>
                    </a:cxnLst>
                    <a:rect l="l" t="t" r="r" b="b"/>
                    <a:pathLst>
                      <a:path w="450" h="900">
                        <a:moveTo>
                          <a:pt x="473" y="563"/>
                        </a:moveTo>
                        <a:cubicBezTo>
                          <a:pt x="428" y="563"/>
                          <a:pt x="383" y="563"/>
                          <a:pt x="338" y="563"/>
                        </a:cubicBezTo>
                        <a:cubicBezTo>
                          <a:pt x="338" y="473"/>
                          <a:pt x="383" y="428"/>
                          <a:pt x="383" y="338"/>
                        </a:cubicBezTo>
                        <a:cubicBezTo>
                          <a:pt x="473" y="383"/>
                          <a:pt x="473" y="473"/>
                          <a:pt x="473" y="563"/>
                        </a:cubicBezTo>
                        <a:close/>
                      </a:path>
                    </a:pathLst>
                  </a:custGeom>
                  <a:solidFill>
                    <a:srgbClr val="F1A85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81082074-DC99-4775-8962-9AC8BC78E213}"/>
                      </a:ext>
                    </a:extLst>
                  </p:cNvPr>
                  <p:cNvSpPr/>
                  <p:nvPr/>
                </p:nvSpPr>
                <p:spPr>
                  <a:xfrm>
                    <a:off x="4259601" y="6733466"/>
                    <a:ext cx="731" cy="1463"/>
                  </a:xfrm>
                  <a:custGeom>
                    <a:avLst/>
                    <a:gdLst>
                      <a:gd name="connsiteX0" fmla="*/ 518 w 450"/>
                      <a:gd name="connsiteY0" fmla="*/ 518 h 900"/>
                      <a:gd name="connsiteX1" fmla="*/ 383 w 450"/>
                      <a:gd name="connsiteY1" fmla="*/ 563 h 900"/>
                      <a:gd name="connsiteX2" fmla="*/ 338 w 450"/>
                      <a:gd name="connsiteY2" fmla="*/ 383 h 900"/>
                      <a:gd name="connsiteX3" fmla="*/ 473 w 450"/>
                      <a:gd name="connsiteY3" fmla="*/ 338 h 900"/>
                      <a:gd name="connsiteX4" fmla="*/ 518 w 450"/>
                      <a:gd name="connsiteY4" fmla="*/ 518 h 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 h="900">
                        <a:moveTo>
                          <a:pt x="518" y="518"/>
                        </a:moveTo>
                        <a:cubicBezTo>
                          <a:pt x="473" y="518"/>
                          <a:pt x="428" y="563"/>
                          <a:pt x="383" y="563"/>
                        </a:cubicBezTo>
                        <a:cubicBezTo>
                          <a:pt x="383" y="518"/>
                          <a:pt x="338" y="428"/>
                          <a:pt x="338" y="383"/>
                        </a:cubicBezTo>
                        <a:cubicBezTo>
                          <a:pt x="383" y="383"/>
                          <a:pt x="428" y="338"/>
                          <a:pt x="473" y="338"/>
                        </a:cubicBezTo>
                        <a:cubicBezTo>
                          <a:pt x="473" y="383"/>
                          <a:pt x="473" y="428"/>
                          <a:pt x="518" y="518"/>
                        </a:cubicBezTo>
                        <a:close/>
                      </a:path>
                    </a:pathLst>
                  </a:custGeom>
                  <a:solidFill>
                    <a:srgbClr val="EC846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F25D7148-B5AE-4B3C-9200-B034DC8323F8}"/>
                      </a:ext>
                    </a:extLst>
                  </p:cNvPr>
                  <p:cNvSpPr/>
                  <p:nvPr/>
                </p:nvSpPr>
                <p:spPr>
                  <a:xfrm>
                    <a:off x="4411180" y="6822130"/>
                    <a:ext cx="731" cy="44625"/>
                  </a:xfrm>
                  <a:custGeom>
                    <a:avLst/>
                    <a:gdLst>
                      <a:gd name="connsiteX0" fmla="*/ 473 w 450"/>
                      <a:gd name="connsiteY0" fmla="*/ 338 h 27454"/>
                      <a:gd name="connsiteX1" fmla="*/ 473 w 450"/>
                      <a:gd name="connsiteY1" fmla="*/ 26262 h 27454"/>
                      <a:gd name="connsiteX2" fmla="*/ 338 w 450"/>
                      <a:gd name="connsiteY2" fmla="*/ 27207 h 27454"/>
                      <a:gd name="connsiteX3" fmla="*/ 338 w 450"/>
                      <a:gd name="connsiteY3" fmla="*/ 338 h 27454"/>
                      <a:gd name="connsiteX4" fmla="*/ 473 w 450"/>
                      <a:gd name="connsiteY4" fmla="*/ 338 h 27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 h="27454">
                        <a:moveTo>
                          <a:pt x="473" y="338"/>
                        </a:moveTo>
                        <a:cubicBezTo>
                          <a:pt x="473" y="8979"/>
                          <a:pt x="473" y="17621"/>
                          <a:pt x="473" y="26262"/>
                        </a:cubicBezTo>
                        <a:cubicBezTo>
                          <a:pt x="473" y="26577"/>
                          <a:pt x="608" y="26937"/>
                          <a:pt x="338" y="27207"/>
                        </a:cubicBezTo>
                        <a:cubicBezTo>
                          <a:pt x="338" y="18251"/>
                          <a:pt x="338" y="9294"/>
                          <a:pt x="338" y="338"/>
                        </a:cubicBezTo>
                        <a:cubicBezTo>
                          <a:pt x="338" y="338"/>
                          <a:pt x="428" y="338"/>
                          <a:pt x="473" y="338"/>
                        </a:cubicBezTo>
                        <a:close/>
                      </a:path>
                    </a:pathLst>
                  </a:custGeom>
                  <a:solidFill>
                    <a:srgbClr val="9B9B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961F1ED6-8168-44B0-8039-F4E04B5EEF8A}"/>
                  </a:ext>
                </a:extLst>
              </p:cNvPr>
              <p:cNvGrpSpPr/>
              <p:nvPr/>
            </p:nvGrpSpPr>
            <p:grpSpPr>
              <a:xfrm>
                <a:off x="8407138" y="3168587"/>
                <a:ext cx="329184" cy="329184"/>
                <a:chOff x="8581979" y="3008659"/>
                <a:chExt cx="586168" cy="586166"/>
              </a:xfrm>
            </p:grpSpPr>
            <p:sp>
              <p:nvSpPr>
                <p:cNvPr id="295" name="Oval 294">
                  <a:extLst>
                    <a:ext uri="{FF2B5EF4-FFF2-40B4-BE49-F238E27FC236}">
                      <a16:creationId xmlns:a16="http://schemas.microsoft.com/office/drawing/2014/main" id="{A48BFAD5-475C-4CC0-BC40-0F57858270FB}"/>
                    </a:ext>
                  </a:extLst>
                </p:cNvPr>
                <p:cNvSpPr/>
                <p:nvPr/>
              </p:nvSpPr>
              <p:spPr bwMode="auto">
                <a:xfrm>
                  <a:off x="8581979" y="3008659"/>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41DC5616-9153-4663-8607-69BB2F4E5561}"/>
                    </a:ext>
                  </a:extLst>
                </p:cNvPr>
                <p:cNvGrpSpPr/>
                <p:nvPr/>
              </p:nvGrpSpPr>
              <p:grpSpPr>
                <a:xfrm>
                  <a:off x="8750839" y="3096980"/>
                  <a:ext cx="248448" cy="409562"/>
                  <a:chOff x="8671958" y="3046698"/>
                  <a:chExt cx="196608" cy="324104"/>
                </a:xfrm>
              </p:grpSpPr>
              <p:sp>
                <p:nvSpPr>
                  <p:cNvPr id="182" name="Freeform: Shape 181">
                    <a:extLst>
                      <a:ext uri="{FF2B5EF4-FFF2-40B4-BE49-F238E27FC236}">
                        <a16:creationId xmlns:a16="http://schemas.microsoft.com/office/drawing/2014/main" id="{43681077-FF29-4421-B00A-0990EB68F571}"/>
                      </a:ext>
                    </a:extLst>
                  </p:cNvPr>
                  <p:cNvSpPr/>
                  <p:nvPr/>
                </p:nvSpPr>
                <p:spPr bwMode="auto">
                  <a:xfrm>
                    <a:off x="8765191" y="3046698"/>
                    <a:ext cx="10141" cy="74941"/>
                  </a:xfrm>
                  <a:custGeom>
                    <a:avLst/>
                    <a:gdLst>
                      <a:gd name="connsiteX0" fmla="*/ 0 w 214355"/>
                      <a:gd name="connsiteY0" fmla="*/ 0 h 1583985"/>
                      <a:gd name="connsiteX1" fmla="*/ 214355 w 214355"/>
                      <a:gd name="connsiteY1" fmla="*/ 0 h 1583985"/>
                      <a:gd name="connsiteX2" fmla="*/ 214355 w 214355"/>
                      <a:gd name="connsiteY2" fmla="*/ 1583985 h 1583985"/>
                      <a:gd name="connsiteX3" fmla="*/ 77018 w 214355"/>
                      <a:gd name="connsiteY3" fmla="*/ 1577050 h 1583985"/>
                      <a:gd name="connsiteX4" fmla="*/ 0 w 214355"/>
                      <a:gd name="connsiteY4" fmla="*/ 1580939 h 158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55" h="1583985">
                        <a:moveTo>
                          <a:pt x="0" y="0"/>
                        </a:moveTo>
                        <a:lnTo>
                          <a:pt x="214355" y="0"/>
                        </a:lnTo>
                        <a:lnTo>
                          <a:pt x="214355" y="1583985"/>
                        </a:lnTo>
                        <a:lnTo>
                          <a:pt x="77018" y="1577050"/>
                        </a:lnTo>
                        <a:lnTo>
                          <a:pt x="0" y="1580939"/>
                        </a:lnTo>
                        <a:close/>
                      </a:path>
                    </a:pathLst>
                  </a:custGeom>
                  <a:solidFill>
                    <a:srgbClr val="C2C2C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3" name="Freeform: Shape 182">
                    <a:extLst>
                      <a:ext uri="{FF2B5EF4-FFF2-40B4-BE49-F238E27FC236}">
                        <a16:creationId xmlns:a16="http://schemas.microsoft.com/office/drawing/2014/main" id="{0F11B762-46EE-4771-803F-CCB4DC626F0E}"/>
                      </a:ext>
                    </a:extLst>
                  </p:cNvPr>
                  <p:cNvSpPr/>
                  <p:nvPr/>
                </p:nvSpPr>
                <p:spPr bwMode="auto">
                  <a:xfrm>
                    <a:off x="8779137" y="3046698"/>
                    <a:ext cx="18997" cy="76336"/>
                  </a:xfrm>
                  <a:custGeom>
                    <a:avLst/>
                    <a:gdLst>
                      <a:gd name="connsiteX0" fmla="*/ 250525 w 401547"/>
                      <a:gd name="connsiteY0" fmla="*/ 0 h 1613454"/>
                      <a:gd name="connsiteX1" fmla="*/ 401547 w 401547"/>
                      <a:gd name="connsiteY1" fmla="*/ 0 h 1613454"/>
                      <a:gd name="connsiteX2" fmla="*/ 147478 w 401547"/>
                      <a:gd name="connsiteY2" fmla="*/ 1613454 h 1613454"/>
                      <a:gd name="connsiteX3" fmla="*/ 0 w 401547"/>
                      <a:gd name="connsiteY3" fmla="*/ 1590946 h 1613454"/>
                    </a:gdLst>
                    <a:ahLst/>
                    <a:cxnLst>
                      <a:cxn ang="0">
                        <a:pos x="connsiteX0" y="connsiteY0"/>
                      </a:cxn>
                      <a:cxn ang="0">
                        <a:pos x="connsiteX1" y="connsiteY1"/>
                      </a:cxn>
                      <a:cxn ang="0">
                        <a:pos x="connsiteX2" y="connsiteY2"/>
                      </a:cxn>
                      <a:cxn ang="0">
                        <a:pos x="connsiteX3" y="connsiteY3"/>
                      </a:cxn>
                    </a:cxnLst>
                    <a:rect l="l" t="t" r="r" b="b"/>
                    <a:pathLst>
                      <a:path w="401547" h="1613454">
                        <a:moveTo>
                          <a:pt x="250525" y="0"/>
                        </a:moveTo>
                        <a:lnTo>
                          <a:pt x="401547" y="0"/>
                        </a:lnTo>
                        <a:lnTo>
                          <a:pt x="147478" y="1613454"/>
                        </a:lnTo>
                        <a:lnTo>
                          <a:pt x="0" y="1590946"/>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4" name="Freeform: Shape 183">
                    <a:extLst>
                      <a:ext uri="{FF2B5EF4-FFF2-40B4-BE49-F238E27FC236}">
                        <a16:creationId xmlns:a16="http://schemas.microsoft.com/office/drawing/2014/main" id="{64DF8067-7C32-453D-AF11-83407FBB3894}"/>
                      </a:ext>
                    </a:extLst>
                  </p:cNvPr>
                  <p:cNvSpPr/>
                  <p:nvPr/>
                </p:nvSpPr>
                <p:spPr bwMode="auto">
                  <a:xfrm>
                    <a:off x="8792727" y="3046698"/>
                    <a:ext cx="29831" cy="80043"/>
                  </a:xfrm>
                  <a:custGeom>
                    <a:avLst/>
                    <a:gdLst>
                      <a:gd name="connsiteX0" fmla="*/ 462495 w 630555"/>
                      <a:gd name="connsiteY0" fmla="*/ 0 h 1691823"/>
                      <a:gd name="connsiteX1" fmla="*/ 630555 w 630555"/>
                      <a:gd name="connsiteY1" fmla="*/ 0 h 1691823"/>
                      <a:gd name="connsiteX2" fmla="*/ 132065 w 630555"/>
                      <a:gd name="connsiteY2" fmla="*/ 1691823 h 1691823"/>
                      <a:gd name="connsiteX3" fmla="*/ 0 w 630555"/>
                      <a:gd name="connsiteY3" fmla="*/ 1637875 h 1691823"/>
                    </a:gdLst>
                    <a:ahLst/>
                    <a:cxnLst>
                      <a:cxn ang="0">
                        <a:pos x="connsiteX0" y="connsiteY0"/>
                      </a:cxn>
                      <a:cxn ang="0">
                        <a:pos x="connsiteX1" y="connsiteY1"/>
                      </a:cxn>
                      <a:cxn ang="0">
                        <a:pos x="connsiteX2" y="connsiteY2"/>
                      </a:cxn>
                      <a:cxn ang="0">
                        <a:pos x="connsiteX3" y="connsiteY3"/>
                      </a:cxn>
                    </a:cxnLst>
                    <a:rect l="l" t="t" r="r" b="b"/>
                    <a:pathLst>
                      <a:path w="630555" h="1691823">
                        <a:moveTo>
                          <a:pt x="462495" y="0"/>
                        </a:moveTo>
                        <a:lnTo>
                          <a:pt x="630555" y="0"/>
                        </a:lnTo>
                        <a:lnTo>
                          <a:pt x="132065" y="1691823"/>
                        </a:lnTo>
                        <a:lnTo>
                          <a:pt x="0" y="1637875"/>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5" name="Freeform: Shape 184">
                    <a:extLst>
                      <a:ext uri="{FF2B5EF4-FFF2-40B4-BE49-F238E27FC236}">
                        <a16:creationId xmlns:a16="http://schemas.microsoft.com/office/drawing/2014/main" id="{5C4D7E33-FDDD-4475-9265-AE1035099839}"/>
                      </a:ext>
                    </a:extLst>
                  </p:cNvPr>
                  <p:cNvSpPr/>
                  <p:nvPr/>
                </p:nvSpPr>
                <p:spPr bwMode="auto">
                  <a:xfrm>
                    <a:off x="8803306" y="3046698"/>
                    <a:ext cx="42497" cy="84069"/>
                  </a:xfrm>
                  <a:custGeom>
                    <a:avLst/>
                    <a:gdLst>
                      <a:gd name="connsiteX0" fmla="*/ 772488 w 898251"/>
                      <a:gd name="connsiteY0" fmla="*/ 0 h 1776915"/>
                      <a:gd name="connsiteX1" fmla="*/ 898251 w 898251"/>
                      <a:gd name="connsiteY1" fmla="*/ 0 h 1776915"/>
                      <a:gd name="connsiteX2" fmla="*/ 105047 w 898251"/>
                      <a:gd name="connsiteY2" fmla="*/ 1776915 h 1776915"/>
                      <a:gd name="connsiteX3" fmla="*/ 0 w 898251"/>
                      <a:gd name="connsiteY3" fmla="*/ 1726311 h 1776915"/>
                    </a:gdLst>
                    <a:ahLst/>
                    <a:cxnLst>
                      <a:cxn ang="0">
                        <a:pos x="connsiteX0" y="connsiteY0"/>
                      </a:cxn>
                      <a:cxn ang="0">
                        <a:pos x="connsiteX1" y="connsiteY1"/>
                      </a:cxn>
                      <a:cxn ang="0">
                        <a:pos x="connsiteX2" y="connsiteY2"/>
                      </a:cxn>
                      <a:cxn ang="0">
                        <a:pos x="connsiteX3" y="connsiteY3"/>
                      </a:cxn>
                    </a:cxnLst>
                    <a:rect l="l" t="t" r="r" b="b"/>
                    <a:pathLst>
                      <a:path w="898251" h="1776915">
                        <a:moveTo>
                          <a:pt x="772488" y="0"/>
                        </a:moveTo>
                        <a:lnTo>
                          <a:pt x="898251" y="0"/>
                        </a:lnTo>
                        <a:lnTo>
                          <a:pt x="105047" y="1776915"/>
                        </a:lnTo>
                        <a:lnTo>
                          <a:pt x="0" y="1726311"/>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6" name="Freeform: Shape 185">
                    <a:extLst>
                      <a:ext uri="{FF2B5EF4-FFF2-40B4-BE49-F238E27FC236}">
                        <a16:creationId xmlns:a16="http://schemas.microsoft.com/office/drawing/2014/main" id="{2538D788-F7CC-48C0-8ACD-E9BF14C8609F}"/>
                      </a:ext>
                    </a:extLst>
                  </p:cNvPr>
                  <p:cNvSpPr/>
                  <p:nvPr/>
                </p:nvSpPr>
                <p:spPr bwMode="auto">
                  <a:xfrm>
                    <a:off x="8813507" y="3046698"/>
                    <a:ext cx="55059" cy="88825"/>
                  </a:xfrm>
                  <a:custGeom>
                    <a:avLst/>
                    <a:gdLst>
                      <a:gd name="connsiteX0" fmla="*/ 1083439 w 1163789"/>
                      <a:gd name="connsiteY0" fmla="*/ 0 h 1877439"/>
                      <a:gd name="connsiteX1" fmla="*/ 1163789 w 1163789"/>
                      <a:gd name="connsiteY1" fmla="*/ 0 h 1877439"/>
                      <a:gd name="connsiteX2" fmla="*/ 65061 w 1163789"/>
                      <a:gd name="connsiteY2" fmla="*/ 1877439 h 1877439"/>
                      <a:gd name="connsiteX3" fmla="*/ 0 w 1163789"/>
                      <a:gd name="connsiteY3" fmla="*/ 1837913 h 1877439"/>
                    </a:gdLst>
                    <a:ahLst/>
                    <a:cxnLst>
                      <a:cxn ang="0">
                        <a:pos x="connsiteX0" y="connsiteY0"/>
                      </a:cxn>
                      <a:cxn ang="0">
                        <a:pos x="connsiteX1" y="connsiteY1"/>
                      </a:cxn>
                      <a:cxn ang="0">
                        <a:pos x="connsiteX2" y="connsiteY2"/>
                      </a:cxn>
                      <a:cxn ang="0">
                        <a:pos x="connsiteX3" y="connsiteY3"/>
                      </a:cxn>
                    </a:cxnLst>
                    <a:rect l="l" t="t" r="r" b="b"/>
                    <a:pathLst>
                      <a:path w="1163789" h="1877439">
                        <a:moveTo>
                          <a:pt x="1083439" y="0"/>
                        </a:moveTo>
                        <a:lnTo>
                          <a:pt x="1163789" y="0"/>
                        </a:lnTo>
                        <a:lnTo>
                          <a:pt x="65061" y="1877439"/>
                        </a:lnTo>
                        <a:lnTo>
                          <a:pt x="0" y="1837913"/>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7" name="Freeform: Shape 186">
                    <a:extLst>
                      <a:ext uri="{FF2B5EF4-FFF2-40B4-BE49-F238E27FC236}">
                        <a16:creationId xmlns:a16="http://schemas.microsoft.com/office/drawing/2014/main" id="{CD3A2245-F631-4BDE-A6EC-4A7EF2BE2769}"/>
                      </a:ext>
                    </a:extLst>
                  </p:cNvPr>
                  <p:cNvSpPr/>
                  <p:nvPr/>
                </p:nvSpPr>
                <p:spPr bwMode="auto">
                  <a:xfrm flipH="1">
                    <a:off x="8742390" y="3046698"/>
                    <a:ext cx="18997" cy="76336"/>
                  </a:xfrm>
                  <a:custGeom>
                    <a:avLst/>
                    <a:gdLst>
                      <a:gd name="connsiteX0" fmla="*/ 250525 w 401547"/>
                      <a:gd name="connsiteY0" fmla="*/ 0 h 1613454"/>
                      <a:gd name="connsiteX1" fmla="*/ 401547 w 401547"/>
                      <a:gd name="connsiteY1" fmla="*/ 0 h 1613454"/>
                      <a:gd name="connsiteX2" fmla="*/ 147478 w 401547"/>
                      <a:gd name="connsiteY2" fmla="*/ 1613454 h 1613454"/>
                      <a:gd name="connsiteX3" fmla="*/ 0 w 401547"/>
                      <a:gd name="connsiteY3" fmla="*/ 1590946 h 1613454"/>
                    </a:gdLst>
                    <a:ahLst/>
                    <a:cxnLst>
                      <a:cxn ang="0">
                        <a:pos x="connsiteX0" y="connsiteY0"/>
                      </a:cxn>
                      <a:cxn ang="0">
                        <a:pos x="connsiteX1" y="connsiteY1"/>
                      </a:cxn>
                      <a:cxn ang="0">
                        <a:pos x="connsiteX2" y="connsiteY2"/>
                      </a:cxn>
                      <a:cxn ang="0">
                        <a:pos x="connsiteX3" y="connsiteY3"/>
                      </a:cxn>
                    </a:cxnLst>
                    <a:rect l="l" t="t" r="r" b="b"/>
                    <a:pathLst>
                      <a:path w="401547" h="1613454">
                        <a:moveTo>
                          <a:pt x="250525" y="0"/>
                        </a:moveTo>
                        <a:lnTo>
                          <a:pt x="401547" y="0"/>
                        </a:lnTo>
                        <a:lnTo>
                          <a:pt x="147478" y="1613454"/>
                        </a:lnTo>
                        <a:lnTo>
                          <a:pt x="0" y="1590946"/>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8" name="Freeform: Shape 187">
                    <a:extLst>
                      <a:ext uri="{FF2B5EF4-FFF2-40B4-BE49-F238E27FC236}">
                        <a16:creationId xmlns:a16="http://schemas.microsoft.com/office/drawing/2014/main" id="{D1CF71D4-DC89-4407-83E2-3ACFE5D72673}"/>
                      </a:ext>
                    </a:extLst>
                  </p:cNvPr>
                  <p:cNvSpPr/>
                  <p:nvPr/>
                </p:nvSpPr>
                <p:spPr bwMode="auto">
                  <a:xfrm flipH="1">
                    <a:off x="8717965" y="3046698"/>
                    <a:ext cx="29831" cy="80043"/>
                  </a:xfrm>
                  <a:custGeom>
                    <a:avLst/>
                    <a:gdLst>
                      <a:gd name="connsiteX0" fmla="*/ 462495 w 630555"/>
                      <a:gd name="connsiteY0" fmla="*/ 0 h 1691823"/>
                      <a:gd name="connsiteX1" fmla="*/ 630555 w 630555"/>
                      <a:gd name="connsiteY1" fmla="*/ 0 h 1691823"/>
                      <a:gd name="connsiteX2" fmla="*/ 132065 w 630555"/>
                      <a:gd name="connsiteY2" fmla="*/ 1691823 h 1691823"/>
                      <a:gd name="connsiteX3" fmla="*/ 0 w 630555"/>
                      <a:gd name="connsiteY3" fmla="*/ 1637875 h 1691823"/>
                    </a:gdLst>
                    <a:ahLst/>
                    <a:cxnLst>
                      <a:cxn ang="0">
                        <a:pos x="connsiteX0" y="connsiteY0"/>
                      </a:cxn>
                      <a:cxn ang="0">
                        <a:pos x="connsiteX1" y="connsiteY1"/>
                      </a:cxn>
                      <a:cxn ang="0">
                        <a:pos x="connsiteX2" y="connsiteY2"/>
                      </a:cxn>
                      <a:cxn ang="0">
                        <a:pos x="connsiteX3" y="connsiteY3"/>
                      </a:cxn>
                    </a:cxnLst>
                    <a:rect l="l" t="t" r="r" b="b"/>
                    <a:pathLst>
                      <a:path w="630555" h="1691823">
                        <a:moveTo>
                          <a:pt x="462495" y="0"/>
                        </a:moveTo>
                        <a:lnTo>
                          <a:pt x="630555" y="0"/>
                        </a:lnTo>
                        <a:lnTo>
                          <a:pt x="132065" y="1691823"/>
                        </a:lnTo>
                        <a:lnTo>
                          <a:pt x="0" y="1637875"/>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89" name="Freeform: Shape 188">
                    <a:extLst>
                      <a:ext uri="{FF2B5EF4-FFF2-40B4-BE49-F238E27FC236}">
                        <a16:creationId xmlns:a16="http://schemas.microsoft.com/office/drawing/2014/main" id="{8B9ED725-D17E-469F-B63D-0B2AF25EC388}"/>
                      </a:ext>
                    </a:extLst>
                  </p:cNvPr>
                  <p:cNvSpPr/>
                  <p:nvPr/>
                </p:nvSpPr>
                <p:spPr bwMode="auto">
                  <a:xfrm flipH="1">
                    <a:off x="8694721" y="3046698"/>
                    <a:ext cx="42497" cy="84069"/>
                  </a:xfrm>
                  <a:custGeom>
                    <a:avLst/>
                    <a:gdLst>
                      <a:gd name="connsiteX0" fmla="*/ 772488 w 898251"/>
                      <a:gd name="connsiteY0" fmla="*/ 0 h 1776915"/>
                      <a:gd name="connsiteX1" fmla="*/ 898251 w 898251"/>
                      <a:gd name="connsiteY1" fmla="*/ 0 h 1776915"/>
                      <a:gd name="connsiteX2" fmla="*/ 105047 w 898251"/>
                      <a:gd name="connsiteY2" fmla="*/ 1776915 h 1776915"/>
                      <a:gd name="connsiteX3" fmla="*/ 0 w 898251"/>
                      <a:gd name="connsiteY3" fmla="*/ 1726311 h 1776915"/>
                    </a:gdLst>
                    <a:ahLst/>
                    <a:cxnLst>
                      <a:cxn ang="0">
                        <a:pos x="connsiteX0" y="connsiteY0"/>
                      </a:cxn>
                      <a:cxn ang="0">
                        <a:pos x="connsiteX1" y="connsiteY1"/>
                      </a:cxn>
                      <a:cxn ang="0">
                        <a:pos x="connsiteX2" y="connsiteY2"/>
                      </a:cxn>
                      <a:cxn ang="0">
                        <a:pos x="connsiteX3" y="connsiteY3"/>
                      </a:cxn>
                    </a:cxnLst>
                    <a:rect l="l" t="t" r="r" b="b"/>
                    <a:pathLst>
                      <a:path w="898251" h="1776915">
                        <a:moveTo>
                          <a:pt x="772488" y="0"/>
                        </a:moveTo>
                        <a:lnTo>
                          <a:pt x="898251" y="0"/>
                        </a:lnTo>
                        <a:lnTo>
                          <a:pt x="105047" y="1776915"/>
                        </a:lnTo>
                        <a:lnTo>
                          <a:pt x="0" y="1726311"/>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90" name="Freeform: Shape 189">
                    <a:extLst>
                      <a:ext uri="{FF2B5EF4-FFF2-40B4-BE49-F238E27FC236}">
                        <a16:creationId xmlns:a16="http://schemas.microsoft.com/office/drawing/2014/main" id="{25631B6F-5415-4169-8B0D-15080652B16F}"/>
                      </a:ext>
                    </a:extLst>
                  </p:cNvPr>
                  <p:cNvSpPr/>
                  <p:nvPr/>
                </p:nvSpPr>
                <p:spPr bwMode="auto">
                  <a:xfrm flipH="1">
                    <a:off x="8671958" y="3046698"/>
                    <a:ext cx="55059" cy="88825"/>
                  </a:xfrm>
                  <a:custGeom>
                    <a:avLst/>
                    <a:gdLst>
                      <a:gd name="connsiteX0" fmla="*/ 1083439 w 1163789"/>
                      <a:gd name="connsiteY0" fmla="*/ 0 h 1877439"/>
                      <a:gd name="connsiteX1" fmla="*/ 1163789 w 1163789"/>
                      <a:gd name="connsiteY1" fmla="*/ 0 h 1877439"/>
                      <a:gd name="connsiteX2" fmla="*/ 65061 w 1163789"/>
                      <a:gd name="connsiteY2" fmla="*/ 1877439 h 1877439"/>
                      <a:gd name="connsiteX3" fmla="*/ 0 w 1163789"/>
                      <a:gd name="connsiteY3" fmla="*/ 1837913 h 1877439"/>
                    </a:gdLst>
                    <a:ahLst/>
                    <a:cxnLst>
                      <a:cxn ang="0">
                        <a:pos x="connsiteX0" y="connsiteY0"/>
                      </a:cxn>
                      <a:cxn ang="0">
                        <a:pos x="connsiteX1" y="connsiteY1"/>
                      </a:cxn>
                      <a:cxn ang="0">
                        <a:pos x="connsiteX2" y="connsiteY2"/>
                      </a:cxn>
                      <a:cxn ang="0">
                        <a:pos x="connsiteX3" y="connsiteY3"/>
                      </a:cxn>
                    </a:cxnLst>
                    <a:rect l="l" t="t" r="r" b="b"/>
                    <a:pathLst>
                      <a:path w="1163789" h="1877439">
                        <a:moveTo>
                          <a:pt x="1083439" y="0"/>
                        </a:moveTo>
                        <a:lnTo>
                          <a:pt x="1163789" y="0"/>
                        </a:lnTo>
                        <a:lnTo>
                          <a:pt x="65061" y="1877439"/>
                        </a:lnTo>
                        <a:lnTo>
                          <a:pt x="0" y="1837913"/>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191" name="Oval 190">
                    <a:extLst>
                      <a:ext uri="{FF2B5EF4-FFF2-40B4-BE49-F238E27FC236}">
                        <a16:creationId xmlns:a16="http://schemas.microsoft.com/office/drawing/2014/main" id="{3CC396A0-BF18-4204-A3A3-2F6EDB3BDE11}"/>
                      </a:ext>
                    </a:extLst>
                  </p:cNvPr>
                  <p:cNvSpPr/>
                  <p:nvPr/>
                </p:nvSpPr>
                <p:spPr bwMode="auto">
                  <a:xfrm>
                    <a:off x="8681218" y="3120951"/>
                    <a:ext cx="175233" cy="175238"/>
                  </a:xfrm>
                  <a:prstGeom prst="ellipse">
                    <a:avLst/>
                  </a:pr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5DDA4493-1AD6-429D-9A42-C748BB8BAD74}"/>
                      </a:ext>
                    </a:extLst>
                  </p:cNvPr>
                  <p:cNvSpPr/>
                  <p:nvPr/>
                </p:nvSpPr>
                <p:spPr bwMode="auto">
                  <a:xfrm>
                    <a:off x="8681218" y="3154648"/>
                    <a:ext cx="166674" cy="141542"/>
                  </a:xfrm>
                  <a:custGeom>
                    <a:avLst/>
                    <a:gdLst>
                      <a:gd name="connsiteX0" fmla="*/ 394265 w 3522995"/>
                      <a:gd name="connsiteY0" fmla="*/ 0 h 2991676"/>
                      <a:gd name="connsiteX1" fmla="*/ 358896 w 3522995"/>
                      <a:gd name="connsiteY1" fmla="*/ 73424 h 2991676"/>
                      <a:gd name="connsiteX2" fmla="*/ 213360 w 3522995"/>
                      <a:gd name="connsiteY2" fmla="*/ 794286 h 2991676"/>
                      <a:gd name="connsiteX3" fmla="*/ 2065310 w 3522995"/>
                      <a:gd name="connsiteY3" fmla="*/ 2646236 h 2991676"/>
                      <a:gd name="connsiteX4" fmla="*/ 3494365 w 3522995"/>
                      <a:gd name="connsiteY4" fmla="*/ 1972299 h 2991676"/>
                      <a:gd name="connsiteX5" fmla="*/ 3522995 w 3522995"/>
                      <a:gd name="connsiteY5" fmla="*/ 1934012 h 2991676"/>
                      <a:gd name="connsiteX6" fmla="*/ 3480380 w 3522995"/>
                      <a:gd name="connsiteY6" fmla="*/ 2022476 h 2991676"/>
                      <a:gd name="connsiteX7" fmla="*/ 1851950 w 3522995"/>
                      <a:gd name="connsiteY7" fmla="*/ 2991676 h 2991676"/>
                      <a:gd name="connsiteX8" fmla="*/ 0 w 3522995"/>
                      <a:gd name="connsiteY8" fmla="*/ 1139726 h 2991676"/>
                      <a:gd name="connsiteX9" fmla="*/ 316284 w 3522995"/>
                      <a:gd name="connsiteY9" fmla="*/ 104283 h 299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2995" h="2991676">
                        <a:moveTo>
                          <a:pt x="394265" y="0"/>
                        </a:moveTo>
                        <a:lnTo>
                          <a:pt x="358896" y="73424"/>
                        </a:lnTo>
                        <a:cubicBezTo>
                          <a:pt x="265182" y="294988"/>
                          <a:pt x="213360" y="538585"/>
                          <a:pt x="213360" y="794286"/>
                        </a:cubicBezTo>
                        <a:cubicBezTo>
                          <a:pt x="213360" y="1817090"/>
                          <a:pt x="1042506" y="2646236"/>
                          <a:pt x="2065310" y="2646236"/>
                        </a:cubicBezTo>
                        <a:cubicBezTo>
                          <a:pt x="2640637" y="2646236"/>
                          <a:pt x="3154690" y="2383889"/>
                          <a:pt x="3494365" y="1972299"/>
                        </a:cubicBezTo>
                        <a:lnTo>
                          <a:pt x="3522995" y="1934012"/>
                        </a:lnTo>
                        <a:lnTo>
                          <a:pt x="3480380" y="2022476"/>
                        </a:lnTo>
                        <a:cubicBezTo>
                          <a:pt x="3166772" y="2599775"/>
                          <a:pt x="2555128" y="2991676"/>
                          <a:pt x="1851950" y="2991676"/>
                        </a:cubicBezTo>
                        <a:cubicBezTo>
                          <a:pt x="829146" y="2991676"/>
                          <a:pt x="0" y="2162530"/>
                          <a:pt x="0" y="1139726"/>
                        </a:cubicBezTo>
                        <a:cubicBezTo>
                          <a:pt x="0" y="756175"/>
                          <a:pt x="116599" y="399856"/>
                          <a:pt x="316284" y="104283"/>
                        </a:cubicBezTo>
                        <a:close/>
                      </a:path>
                    </a:pathLst>
                  </a:custGeom>
                  <a:solidFill>
                    <a:srgbClr val="75757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8259B7C3-3D38-4547-8C51-E3B777133B59}"/>
                      </a:ext>
                    </a:extLst>
                  </p:cNvPr>
                  <p:cNvSpPr/>
                  <p:nvPr/>
                </p:nvSpPr>
                <p:spPr bwMode="auto">
                  <a:xfrm>
                    <a:off x="8763359" y="3295768"/>
                    <a:ext cx="13806" cy="75034"/>
                  </a:xfrm>
                  <a:custGeom>
                    <a:avLst/>
                    <a:gdLst>
                      <a:gd name="connsiteX0" fmla="*/ 291810 w 291810"/>
                      <a:gd name="connsiteY0" fmla="*/ 0 h 1585940"/>
                      <a:gd name="connsiteX1" fmla="*/ 291810 w 291810"/>
                      <a:gd name="connsiteY1" fmla="*/ 1585940 h 1585940"/>
                      <a:gd name="connsiteX2" fmla="*/ 0 w 291810"/>
                      <a:gd name="connsiteY2" fmla="*/ 1585940 h 1585940"/>
                      <a:gd name="connsiteX3" fmla="*/ 0 w 291810"/>
                      <a:gd name="connsiteY3" fmla="*/ 3046 h 1585940"/>
                      <a:gd name="connsiteX4" fmla="*/ 115746 w 291810"/>
                      <a:gd name="connsiteY4" fmla="*/ 8890 h 158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10" h="1585940">
                        <a:moveTo>
                          <a:pt x="291810" y="0"/>
                        </a:moveTo>
                        <a:lnTo>
                          <a:pt x="291810" y="1585940"/>
                        </a:lnTo>
                        <a:lnTo>
                          <a:pt x="0" y="1585940"/>
                        </a:lnTo>
                        <a:lnTo>
                          <a:pt x="0" y="3046"/>
                        </a:lnTo>
                        <a:lnTo>
                          <a:pt x="115746" y="8890"/>
                        </a:lnTo>
                        <a:close/>
                      </a:path>
                    </a:pathLst>
                  </a:custGeom>
                  <a:solidFill>
                    <a:srgbClr val="9B9B9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E3C37A8D-CA45-4660-87F4-A3FE30CDFE5E}"/>
                      </a:ext>
                    </a:extLst>
                  </p:cNvPr>
                  <p:cNvGrpSpPr>
                    <a:grpSpLocks noChangeAspect="1"/>
                  </p:cNvGrpSpPr>
                  <p:nvPr/>
                </p:nvGrpSpPr>
                <p:grpSpPr>
                  <a:xfrm>
                    <a:off x="8701385" y="3185713"/>
                    <a:ext cx="144101" cy="40691"/>
                    <a:chOff x="2502224" y="4456566"/>
                    <a:chExt cx="2580154" cy="728607"/>
                  </a:xfrm>
                </p:grpSpPr>
                <p:sp>
                  <p:nvSpPr>
                    <p:cNvPr id="195" name="TextBox 194">
                      <a:extLst>
                        <a:ext uri="{FF2B5EF4-FFF2-40B4-BE49-F238E27FC236}">
                          <a16:creationId xmlns:a16="http://schemas.microsoft.com/office/drawing/2014/main" id="{56434CCB-17E6-408F-B891-FC330D500BEC}"/>
                        </a:ext>
                      </a:extLst>
                    </p:cNvPr>
                    <p:cNvSpPr txBox="1"/>
                    <p:nvPr/>
                  </p:nvSpPr>
                  <p:spPr>
                    <a:xfrm>
                      <a:off x="4638294" y="4456566"/>
                      <a:ext cx="106519" cy="264663"/>
                    </a:xfrm>
                    <a:custGeom>
                      <a:avLst/>
                      <a:gdLst/>
                      <a:ahLst/>
                      <a:cxnLst/>
                      <a:rect l="l" t="t" r="r" b="b"/>
                      <a:pathLst>
                        <a:path w="106519" h="264663">
                          <a:moveTo>
                            <a:pt x="86041" y="0"/>
                          </a:moveTo>
                          <a:cubicBezTo>
                            <a:pt x="94646" y="0"/>
                            <a:pt x="101471" y="1033"/>
                            <a:pt x="106519" y="3098"/>
                          </a:cubicBezTo>
                          <a:lnTo>
                            <a:pt x="106519" y="28566"/>
                          </a:lnTo>
                          <a:cubicBezTo>
                            <a:pt x="101013" y="25469"/>
                            <a:pt x="94760" y="23920"/>
                            <a:pt x="87762" y="23920"/>
                          </a:cubicBezTo>
                          <a:cubicBezTo>
                            <a:pt x="68030" y="23920"/>
                            <a:pt x="58164" y="36367"/>
                            <a:pt x="58164" y="61262"/>
                          </a:cubicBezTo>
                          <a:lnTo>
                            <a:pt x="58164" y="88451"/>
                          </a:lnTo>
                          <a:lnTo>
                            <a:pt x="99464" y="88451"/>
                          </a:lnTo>
                          <a:lnTo>
                            <a:pt x="99464" y="112542"/>
                          </a:lnTo>
                          <a:lnTo>
                            <a:pt x="58164" y="112542"/>
                          </a:lnTo>
                          <a:lnTo>
                            <a:pt x="58164" y="264663"/>
                          </a:lnTo>
                          <a:lnTo>
                            <a:pt x="30115" y="264663"/>
                          </a:lnTo>
                          <a:lnTo>
                            <a:pt x="30115" y="112542"/>
                          </a:lnTo>
                          <a:lnTo>
                            <a:pt x="0" y="112542"/>
                          </a:lnTo>
                          <a:lnTo>
                            <a:pt x="0" y="88451"/>
                          </a:lnTo>
                          <a:lnTo>
                            <a:pt x="30115" y="88451"/>
                          </a:lnTo>
                          <a:lnTo>
                            <a:pt x="30115" y="59885"/>
                          </a:lnTo>
                          <a:cubicBezTo>
                            <a:pt x="30115" y="41415"/>
                            <a:pt x="35449" y="26817"/>
                            <a:pt x="46118" y="16090"/>
                          </a:cubicBezTo>
                          <a:cubicBezTo>
                            <a:pt x="56787" y="5364"/>
                            <a:pt x="70095" y="0"/>
                            <a:pt x="86041"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40B2FAA1-8571-4E5C-81AA-3545CBA6C4D7}"/>
                        </a:ext>
                      </a:extLst>
                    </p:cNvPr>
                    <p:cNvSpPr txBox="1"/>
                    <p:nvPr/>
                  </p:nvSpPr>
                  <p:spPr>
                    <a:xfrm>
                      <a:off x="2924189" y="4460352"/>
                      <a:ext cx="146271" cy="260877"/>
                    </a:xfrm>
                    <a:custGeom>
                      <a:avLst/>
                      <a:gdLst/>
                      <a:ahLst/>
                      <a:cxnLst/>
                      <a:rect l="l" t="t" r="r" b="b"/>
                      <a:pathLst>
                        <a:path w="146271" h="260877">
                          <a:moveTo>
                            <a:pt x="0" y="0"/>
                          </a:moveTo>
                          <a:lnTo>
                            <a:pt x="28222" y="0"/>
                          </a:lnTo>
                          <a:lnTo>
                            <a:pt x="28222" y="113919"/>
                          </a:lnTo>
                          <a:lnTo>
                            <a:pt x="28910" y="113919"/>
                          </a:lnTo>
                          <a:cubicBezTo>
                            <a:pt x="42447" y="91663"/>
                            <a:pt x="61721" y="80535"/>
                            <a:pt x="86730" y="80535"/>
                          </a:cubicBezTo>
                          <a:cubicBezTo>
                            <a:pt x="126424" y="80535"/>
                            <a:pt x="146271" y="104454"/>
                            <a:pt x="146271" y="152293"/>
                          </a:cubicBezTo>
                          <a:lnTo>
                            <a:pt x="146271" y="260877"/>
                          </a:lnTo>
                          <a:lnTo>
                            <a:pt x="118049" y="260877"/>
                          </a:lnTo>
                          <a:lnTo>
                            <a:pt x="118049" y="159349"/>
                          </a:lnTo>
                          <a:cubicBezTo>
                            <a:pt x="118049" y="122638"/>
                            <a:pt x="104397" y="104282"/>
                            <a:pt x="77093" y="104282"/>
                          </a:cubicBezTo>
                          <a:cubicBezTo>
                            <a:pt x="63327" y="104282"/>
                            <a:pt x="51740" y="109588"/>
                            <a:pt x="42333" y="120200"/>
                          </a:cubicBezTo>
                          <a:cubicBezTo>
                            <a:pt x="32926" y="130812"/>
                            <a:pt x="28222" y="144435"/>
                            <a:pt x="28222" y="161069"/>
                          </a:cubicBezTo>
                          <a:lnTo>
                            <a:pt x="28222" y="260877"/>
                          </a:lnTo>
                          <a:lnTo>
                            <a:pt x="0" y="260877"/>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7" name="TextBox 196">
                      <a:extLst>
                        <a:ext uri="{FF2B5EF4-FFF2-40B4-BE49-F238E27FC236}">
                          <a16:creationId xmlns:a16="http://schemas.microsoft.com/office/drawing/2014/main" id="{1407688A-BCB6-4AD7-AF54-45DABA3EE429}"/>
                        </a:ext>
                      </a:extLst>
                    </p:cNvPr>
                    <p:cNvSpPr txBox="1"/>
                    <p:nvPr/>
                  </p:nvSpPr>
                  <p:spPr>
                    <a:xfrm>
                      <a:off x="3720502" y="4463622"/>
                      <a:ext cx="36826" cy="36653"/>
                    </a:xfrm>
                    <a:custGeom>
                      <a:avLst/>
                      <a:gdLst/>
                      <a:ahLst/>
                      <a:cxnLst/>
                      <a:rect l="l" t="t" r="r" b="b"/>
                      <a:pathLst>
                        <a:path w="36826" h="36653">
                          <a:moveTo>
                            <a:pt x="18241" y="0"/>
                          </a:moveTo>
                          <a:cubicBezTo>
                            <a:pt x="23404" y="0"/>
                            <a:pt x="27792" y="1749"/>
                            <a:pt x="31406" y="5248"/>
                          </a:cubicBezTo>
                          <a:cubicBezTo>
                            <a:pt x="35019" y="8747"/>
                            <a:pt x="36826" y="13135"/>
                            <a:pt x="36826" y="18413"/>
                          </a:cubicBezTo>
                          <a:cubicBezTo>
                            <a:pt x="36826" y="23460"/>
                            <a:pt x="35019" y="27762"/>
                            <a:pt x="31406" y="31319"/>
                          </a:cubicBezTo>
                          <a:cubicBezTo>
                            <a:pt x="27792" y="34875"/>
                            <a:pt x="23404" y="36653"/>
                            <a:pt x="18241" y="36653"/>
                          </a:cubicBezTo>
                          <a:cubicBezTo>
                            <a:pt x="13194" y="36653"/>
                            <a:pt x="8892" y="34932"/>
                            <a:pt x="5335" y="31491"/>
                          </a:cubicBezTo>
                          <a:cubicBezTo>
                            <a:pt x="1779" y="28049"/>
                            <a:pt x="0" y="23690"/>
                            <a:pt x="0" y="18413"/>
                          </a:cubicBezTo>
                          <a:cubicBezTo>
                            <a:pt x="0" y="13135"/>
                            <a:pt x="1779" y="8747"/>
                            <a:pt x="5335" y="5248"/>
                          </a:cubicBezTo>
                          <a:cubicBezTo>
                            <a:pt x="8892" y="1749"/>
                            <a:pt x="13194" y="0"/>
                            <a:pt x="18241"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8" name="TextBox 197">
                      <a:extLst>
                        <a:ext uri="{FF2B5EF4-FFF2-40B4-BE49-F238E27FC236}">
                          <a16:creationId xmlns:a16="http://schemas.microsoft.com/office/drawing/2014/main" id="{2D2F746F-F901-4C30-A211-A54945E959C6}"/>
                        </a:ext>
                      </a:extLst>
                    </p:cNvPr>
                    <p:cNvSpPr txBox="1"/>
                    <p:nvPr/>
                  </p:nvSpPr>
                  <p:spPr>
                    <a:xfrm>
                      <a:off x="2721703" y="4474463"/>
                      <a:ext cx="171222" cy="246766"/>
                    </a:xfrm>
                    <a:custGeom>
                      <a:avLst/>
                      <a:gdLst/>
                      <a:ahLst/>
                      <a:cxnLst/>
                      <a:rect l="l" t="t" r="r" b="b"/>
                      <a:pathLst>
                        <a:path w="171222" h="246766">
                          <a:moveTo>
                            <a:pt x="0" y="0"/>
                          </a:moveTo>
                          <a:lnTo>
                            <a:pt x="171222" y="0"/>
                          </a:lnTo>
                          <a:lnTo>
                            <a:pt x="171222" y="26156"/>
                          </a:lnTo>
                          <a:lnTo>
                            <a:pt x="99980" y="26156"/>
                          </a:lnTo>
                          <a:lnTo>
                            <a:pt x="99980" y="246766"/>
                          </a:lnTo>
                          <a:lnTo>
                            <a:pt x="71070" y="246766"/>
                          </a:lnTo>
                          <a:lnTo>
                            <a:pt x="71070" y="26156"/>
                          </a:lnTo>
                          <a:lnTo>
                            <a:pt x="0" y="26156"/>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TextBox 198">
                      <a:extLst>
                        <a:ext uri="{FF2B5EF4-FFF2-40B4-BE49-F238E27FC236}">
                          <a16:creationId xmlns:a16="http://schemas.microsoft.com/office/drawing/2014/main" id="{4DCA50E3-0F09-4320-BB71-2AD3F9A4C640}"/>
                        </a:ext>
                      </a:extLst>
                    </p:cNvPr>
                    <p:cNvSpPr txBox="1"/>
                    <p:nvPr/>
                  </p:nvSpPr>
                  <p:spPr>
                    <a:xfrm>
                      <a:off x="3413750" y="4474463"/>
                      <a:ext cx="251585" cy="246766"/>
                    </a:xfrm>
                    <a:custGeom>
                      <a:avLst/>
                      <a:gdLst/>
                      <a:ahLst/>
                      <a:cxnLst/>
                      <a:rect l="l" t="t" r="r" b="b"/>
                      <a:pathLst>
                        <a:path w="251585" h="246766">
                          <a:moveTo>
                            <a:pt x="0" y="0"/>
                          </a:moveTo>
                          <a:lnTo>
                            <a:pt x="38203" y="0"/>
                          </a:lnTo>
                          <a:lnTo>
                            <a:pt x="113919" y="172082"/>
                          </a:lnTo>
                          <a:cubicBezTo>
                            <a:pt x="119770" y="185275"/>
                            <a:pt x="123556" y="195141"/>
                            <a:pt x="125276" y="201681"/>
                          </a:cubicBezTo>
                          <a:lnTo>
                            <a:pt x="126309" y="201681"/>
                          </a:lnTo>
                          <a:cubicBezTo>
                            <a:pt x="131242" y="188143"/>
                            <a:pt x="135200" y="178048"/>
                            <a:pt x="138183" y="171394"/>
                          </a:cubicBezTo>
                          <a:lnTo>
                            <a:pt x="215448" y="0"/>
                          </a:lnTo>
                          <a:lnTo>
                            <a:pt x="251585" y="0"/>
                          </a:lnTo>
                          <a:lnTo>
                            <a:pt x="251585" y="246766"/>
                          </a:lnTo>
                          <a:lnTo>
                            <a:pt x="222847" y="246766"/>
                          </a:lnTo>
                          <a:lnTo>
                            <a:pt x="222847" y="81223"/>
                          </a:lnTo>
                          <a:cubicBezTo>
                            <a:pt x="222847" y="68145"/>
                            <a:pt x="223650" y="52141"/>
                            <a:pt x="225256" y="33212"/>
                          </a:cubicBezTo>
                          <a:lnTo>
                            <a:pt x="224568" y="33212"/>
                          </a:lnTo>
                          <a:cubicBezTo>
                            <a:pt x="221815" y="44340"/>
                            <a:pt x="219348" y="52313"/>
                            <a:pt x="217168" y="57131"/>
                          </a:cubicBezTo>
                          <a:lnTo>
                            <a:pt x="132848" y="246766"/>
                          </a:lnTo>
                          <a:lnTo>
                            <a:pt x="118737" y="246766"/>
                          </a:lnTo>
                          <a:lnTo>
                            <a:pt x="34589" y="58508"/>
                          </a:lnTo>
                          <a:cubicBezTo>
                            <a:pt x="32180" y="53001"/>
                            <a:pt x="29713" y="44569"/>
                            <a:pt x="27189" y="33212"/>
                          </a:cubicBezTo>
                          <a:lnTo>
                            <a:pt x="26501" y="33212"/>
                          </a:lnTo>
                          <a:cubicBezTo>
                            <a:pt x="27419" y="43078"/>
                            <a:pt x="27878" y="59196"/>
                            <a:pt x="27878" y="81567"/>
                          </a:cubicBezTo>
                          <a:lnTo>
                            <a:pt x="27878" y="246766"/>
                          </a:lnTo>
                          <a:lnTo>
                            <a:pt x="0" y="246766"/>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TextBox 199">
                      <a:extLst>
                        <a:ext uri="{FF2B5EF4-FFF2-40B4-BE49-F238E27FC236}">
                          <a16:creationId xmlns:a16="http://schemas.microsoft.com/office/drawing/2014/main" id="{C2931B43-93C2-4579-9CAB-59A936E5AD91}"/>
                        </a:ext>
                      </a:extLst>
                    </p:cNvPr>
                    <p:cNvSpPr txBox="1"/>
                    <p:nvPr/>
                  </p:nvSpPr>
                  <p:spPr>
                    <a:xfrm>
                      <a:off x="4760398" y="4492876"/>
                      <a:ext cx="102905" cy="232139"/>
                    </a:xfrm>
                    <a:custGeom>
                      <a:avLst/>
                      <a:gdLst/>
                      <a:ahLst/>
                      <a:cxnLst/>
                      <a:rect l="l" t="t" r="r" b="b"/>
                      <a:pathLst>
                        <a:path w="102905" h="232139">
                          <a:moveTo>
                            <a:pt x="58508" y="0"/>
                          </a:moveTo>
                          <a:lnTo>
                            <a:pt x="58508" y="52141"/>
                          </a:lnTo>
                          <a:lnTo>
                            <a:pt x="102905" y="52141"/>
                          </a:lnTo>
                          <a:lnTo>
                            <a:pt x="102905" y="76232"/>
                          </a:lnTo>
                          <a:lnTo>
                            <a:pt x="58508" y="76232"/>
                          </a:lnTo>
                          <a:lnTo>
                            <a:pt x="58508" y="175524"/>
                          </a:lnTo>
                          <a:cubicBezTo>
                            <a:pt x="58508" y="187340"/>
                            <a:pt x="60516" y="195772"/>
                            <a:pt x="64531" y="200820"/>
                          </a:cubicBezTo>
                          <a:cubicBezTo>
                            <a:pt x="68546" y="205868"/>
                            <a:pt x="75200" y="208392"/>
                            <a:pt x="84493" y="208392"/>
                          </a:cubicBezTo>
                          <a:cubicBezTo>
                            <a:pt x="91606" y="208392"/>
                            <a:pt x="97743" y="206441"/>
                            <a:pt x="102905" y="202541"/>
                          </a:cubicBezTo>
                          <a:lnTo>
                            <a:pt x="102905" y="226632"/>
                          </a:lnTo>
                          <a:cubicBezTo>
                            <a:pt x="96252" y="230304"/>
                            <a:pt x="87476" y="232139"/>
                            <a:pt x="76577" y="232139"/>
                          </a:cubicBezTo>
                          <a:cubicBezTo>
                            <a:pt x="45717" y="232139"/>
                            <a:pt x="30287" y="214931"/>
                            <a:pt x="30287" y="180514"/>
                          </a:cubicBezTo>
                          <a:lnTo>
                            <a:pt x="30287" y="76232"/>
                          </a:lnTo>
                          <a:lnTo>
                            <a:pt x="0" y="76232"/>
                          </a:lnTo>
                          <a:lnTo>
                            <a:pt x="0" y="52141"/>
                          </a:lnTo>
                          <a:lnTo>
                            <a:pt x="30287" y="52141"/>
                          </a:lnTo>
                          <a:lnTo>
                            <a:pt x="30287" y="9120"/>
                          </a:lnTo>
                          <a:lnTo>
                            <a:pt x="58508"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TextBox 200">
                      <a:extLst>
                        <a:ext uri="{FF2B5EF4-FFF2-40B4-BE49-F238E27FC236}">
                          <a16:creationId xmlns:a16="http://schemas.microsoft.com/office/drawing/2014/main" id="{1BC86E0F-7ADE-4107-8351-C8B548C143DC}"/>
                        </a:ext>
                      </a:extLst>
                    </p:cNvPr>
                    <p:cNvSpPr txBox="1"/>
                    <p:nvPr/>
                  </p:nvSpPr>
                  <p:spPr>
                    <a:xfrm>
                      <a:off x="3112169" y="4540887"/>
                      <a:ext cx="153669" cy="184472"/>
                    </a:xfrm>
                    <a:custGeom>
                      <a:avLst/>
                      <a:gdLst/>
                      <a:ahLst/>
                      <a:cxnLst/>
                      <a:rect l="l" t="t" r="r" b="b"/>
                      <a:pathLst>
                        <a:path w="153669" h="184472">
                          <a:moveTo>
                            <a:pt x="81223" y="0"/>
                          </a:moveTo>
                          <a:cubicBezTo>
                            <a:pt x="104282" y="0"/>
                            <a:pt x="122121" y="7457"/>
                            <a:pt x="134740" y="22370"/>
                          </a:cubicBezTo>
                          <a:cubicBezTo>
                            <a:pt x="147360" y="37284"/>
                            <a:pt x="153669" y="57992"/>
                            <a:pt x="153669" y="84492"/>
                          </a:cubicBezTo>
                          <a:lnTo>
                            <a:pt x="153669" y="99291"/>
                          </a:lnTo>
                          <a:lnTo>
                            <a:pt x="29254" y="99291"/>
                          </a:lnTo>
                          <a:cubicBezTo>
                            <a:pt x="29712" y="118909"/>
                            <a:pt x="34990" y="134052"/>
                            <a:pt x="45085" y="144721"/>
                          </a:cubicBezTo>
                          <a:cubicBezTo>
                            <a:pt x="55181" y="155390"/>
                            <a:pt x="69062" y="160725"/>
                            <a:pt x="86729" y="160725"/>
                          </a:cubicBezTo>
                          <a:cubicBezTo>
                            <a:pt x="106576" y="160725"/>
                            <a:pt x="124817" y="154186"/>
                            <a:pt x="141451" y="141107"/>
                          </a:cubicBezTo>
                          <a:lnTo>
                            <a:pt x="141451" y="167608"/>
                          </a:lnTo>
                          <a:cubicBezTo>
                            <a:pt x="125964" y="178851"/>
                            <a:pt x="105486" y="184472"/>
                            <a:pt x="80018" y="184472"/>
                          </a:cubicBezTo>
                          <a:cubicBezTo>
                            <a:pt x="55123" y="184472"/>
                            <a:pt x="35563" y="176470"/>
                            <a:pt x="21338" y="160467"/>
                          </a:cubicBezTo>
                          <a:cubicBezTo>
                            <a:pt x="7112" y="144463"/>
                            <a:pt x="0" y="121949"/>
                            <a:pt x="0" y="92924"/>
                          </a:cubicBezTo>
                          <a:cubicBezTo>
                            <a:pt x="0" y="65506"/>
                            <a:pt x="7772" y="43164"/>
                            <a:pt x="23317" y="25898"/>
                          </a:cubicBezTo>
                          <a:cubicBezTo>
                            <a:pt x="38862" y="8633"/>
                            <a:pt x="58164" y="0"/>
                            <a:pt x="81223" y="0"/>
                          </a:cubicBezTo>
                          <a:close/>
                          <a:moveTo>
                            <a:pt x="80706" y="23747"/>
                          </a:moveTo>
                          <a:cubicBezTo>
                            <a:pt x="67399" y="23747"/>
                            <a:pt x="56099" y="28508"/>
                            <a:pt x="46806" y="38030"/>
                          </a:cubicBezTo>
                          <a:cubicBezTo>
                            <a:pt x="37514" y="47552"/>
                            <a:pt x="31777" y="59999"/>
                            <a:pt x="29598" y="75372"/>
                          </a:cubicBezTo>
                          <a:lnTo>
                            <a:pt x="124759" y="75372"/>
                          </a:lnTo>
                          <a:cubicBezTo>
                            <a:pt x="124645" y="59081"/>
                            <a:pt x="120716" y="46405"/>
                            <a:pt x="112972" y="37342"/>
                          </a:cubicBezTo>
                          <a:cubicBezTo>
                            <a:pt x="105228" y="28279"/>
                            <a:pt x="94473" y="23747"/>
                            <a:pt x="80706"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TextBox 201">
                      <a:extLst>
                        <a:ext uri="{FF2B5EF4-FFF2-40B4-BE49-F238E27FC236}">
                          <a16:creationId xmlns:a16="http://schemas.microsoft.com/office/drawing/2014/main" id="{C5601D34-707B-4BCA-B2A0-04D2FEC69089}"/>
                        </a:ext>
                      </a:extLst>
                    </p:cNvPr>
                    <p:cNvSpPr txBox="1"/>
                    <p:nvPr/>
                  </p:nvSpPr>
                  <p:spPr>
                    <a:xfrm>
                      <a:off x="3797969" y="4540887"/>
                      <a:ext cx="132503" cy="184472"/>
                    </a:xfrm>
                    <a:custGeom>
                      <a:avLst/>
                      <a:gdLst/>
                      <a:ahLst/>
                      <a:cxnLst/>
                      <a:rect l="l" t="t" r="r" b="b"/>
                      <a:pathLst>
                        <a:path w="132503" h="184472">
                          <a:moveTo>
                            <a:pt x="91548" y="0"/>
                          </a:moveTo>
                          <a:cubicBezTo>
                            <a:pt x="107035" y="0"/>
                            <a:pt x="120687" y="2868"/>
                            <a:pt x="132503" y="8604"/>
                          </a:cubicBezTo>
                          <a:lnTo>
                            <a:pt x="132503" y="37514"/>
                          </a:lnTo>
                          <a:cubicBezTo>
                            <a:pt x="119425" y="28336"/>
                            <a:pt x="105429" y="23747"/>
                            <a:pt x="90515" y="23747"/>
                          </a:cubicBezTo>
                          <a:cubicBezTo>
                            <a:pt x="72504" y="23747"/>
                            <a:pt x="57733" y="30200"/>
                            <a:pt x="46204" y="43106"/>
                          </a:cubicBezTo>
                          <a:cubicBezTo>
                            <a:pt x="34674" y="56013"/>
                            <a:pt x="28910" y="72963"/>
                            <a:pt x="28910" y="93957"/>
                          </a:cubicBezTo>
                          <a:cubicBezTo>
                            <a:pt x="28910" y="114607"/>
                            <a:pt x="34330" y="130897"/>
                            <a:pt x="45171" y="142828"/>
                          </a:cubicBezTo>
                          <a:cubicBezTo>
                            <a:pt x="56013" y="154759"/>
                            <a:pt x="70553" y="160725"/>
                            <a:pt x="88794" y="160725"/>
                          </a:cubicBezTo>
                          <a:cubicBezTo>
                            <a:pt x="104167" y="160725"/>
                            <a:pt x="118622" y="155620"/>
                            <a:pt x="132159" y="145409"/>
                          </a:cubicBezTo>
                          <a:lnTo>
                            <a:pt x="132159" y="172254"/>
                          </a:lnTo>
                          <a:cubicBezTo>
                            <a:pt x="118622" y="180400"/>
                            <a:pt x="102561" y="184472"/>
                            <a:pt x="83976" y="184472"/>
                          </a:cubicBezTo>
                          <a:cubicBezTo>
                            <a:pt x="58852" y="184472"/>
                            <a:pt x="38575" y="176298"/>
                            <a:pt x="23145" y="159950"/>
                          </a:cubicBezTo>
                          <a:cubicBezTo>
                            <a:pt x="7715" y="143603"/>
                            <a:pt x="0" y="122408"/>
                            <a:pt x="0" y="96366"/>
                          </a:cubicBezTo>
                          <a:cubicBezTo>
                            <a:pt x="0" y="67341"/>
                            <a:pt x="8317" y="44024"/>
                            <a:pt x="24952" y="26414"/>
                          </a:cubicBezTo>
                          <a:cubicBezTo>
                            <a:pt x="41586" y="8805"/>
                            <a:pt x="63785" y="0"/>
                            <a:pt x="9154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TextBox 202">
                      <a:extLst>
                        <a:ext uri="{FF2B5EF4-FFF2-40B4-BE49-F238E27FC236}">
                          <a16:creationId xmlns:a16="http://schemas.microsoft.com/office/drawing/2014/main" id="{3686021B-E326-42D0-94E6-8641019AC46E}"/>
                        </a:ext>
                      </a:extLst>
                    </p:cNvPr>
                    <p:cNvSpPr txBox="1"/>
                    <p:nvPr/>
                  </p:nvSpPr>
                  <p:spPr>
                    <a:xfrm>
                      <a:off x="4083719" y="4540887"/>
                      <a:ext cx="173459" cy="184472"/>
                    </a:xfrm>
                    <a:custGeom>
                      <a:avLst/>
                      <a:gdLst/>
                      <a:ahLst/>
                      <a:cxnLst/>
                      <a:rect l="l" t="t" r="r" b="b"/>
                      <a:pathLst>
                        <a:path w="173459" h="184472">
                          <a:moveTo>
                            <a:pt x="89827" y="0"/>
                          </a:moveTo>
                          <a:cubicBezTo>
                            <a:pt x="116098" y="0"/>
                            <a:pt x="136605" y="8088"/>
                            <a:pt x="151346" y="24263"/>
                          </a:cubicBezTo>
                          <a:cubicBezTo>
                            <a:pt x="166088" y="40439"/>
                            <a:pt x="173459" y="62867"/>
                            <a:pt x="173459" y="91548"/>
                          </a:cubicBezTo>
                          <a:cubicBezTo>
                            <a:pt x="173459" y="119654"/>
                            <a:pt x="165514" y="142169"/>
                            <a:pt x="149625" y="159090"/>
                          </a:cubicBezTo>
                          <a:cubicBezTo>
                            <a:pt x="133736" y="176011"/>
                            <a:pt x="112427" y="184472"/>
                            <a:pt x="85697" y="184472"/>
                          </a:cubicBezTo>
                          <a:cubicBezTo>
                            <a:pt x="59655" y="184472"/>
                            <a:pt x="38862" y="176241"/>
                            <a:pt x="23317" y="159778"/>
                          </a:cubicBezTo>
                          <a:cubicBezTo>
                            <a:pt x="7772" y="143316"/>
                            <a:pt x="0" y="121490"/>
                            <a:pt x="0" y="94301"/>
                          </a:cubicBezTo>
                          <a:cubicBezTo>
                            <a:pt x="0" y="64703"/>
                            <a:pt x="8088" y="41586"/>
                            <a:pt x="24263" y="24952"/>
                          </a:cubicBezTo>
                          <a:cubicBezTo>
                            <a:pt x="40439" y="8317"/>
                            <a:pt x="62294" y="0"/>
                            <a:pt x="89827" y="0"/>
                          </a:cubicBezTo>
                          <a:close/>
                          <a:moveTo>
                            <a:pt x="87762" y="23747"/>
                          </a:moveTo>
                          <a:cubicBezTo>
                            <a:pt x="69636" y="23747"/>
                            <a:pt x="55296" y="29913"/>
                            <a:pt x="44741" y="42246"/>
                          </a:cubicBezTo>
                          <a:cubicBezTo>
                            <a:pt x="34187" y="54579"/>
                            <a:pt x="28910" y="71586"/>
                            <a:pt x="28910" y="93268"/>
                          </a:cubicBezTo>
                          <a:cubicBezTo>
                            <a:pt x="28910" y="114148"/>
                            <a:pt x="34244" y="130610"/>
                            <a:pt x="44913" y="142656"/>
                          </a:cubicBezTo>
                          <a:cubicBezTo>
                            <a:pt x="55582" y="154702"/>
                            <a:pt x="69865" y="160725"/>
                            <a:pt x="87762" y="160725"/>
                          </a:cubicBezTo>
                          <a:cubicBezTo>
                            <a:pt x="106002" y="160725"/>
                            <a:pt x="120027" y="154817"/>
                            <a:pt x="129836" y="143000"/>
                          </a:cubicBezTo>
                          <a:cubicBezTo>
                            <a:pt x="139645" y="131184"/>
                            <a:pt x="144549" y="114377"/>
                            <a:pt x="144549" y="92580"/>
                          </a:cubicBezTo>
                          <a:cubicBezTo>
                            <a:pt x="144549" y="70554"/>
                            <a:pt x="139645" y="53575"/>
                            <a:pt x="129836" y="41644"/>
                          </a:cubicBezTo>
                          <a:cubicBezTo>
                            <a:pt x="120027" y="29713"/>
                            <a:pt x="106002" y="23747"/>
                            <a:pt x="87762"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TextBox 203">
                      <a:extLst>
                        <a:ext uri="{FF2B5EF4-FFF2-40B4-BE49-F238E27FC236}">
                          <a16:creationId xmlns:a16="http://schemas.microsoft.com/office/drawing/2014/main" id="{E4CCC6E8-EB16-45E3-8522-93B99656D177}"/>
                        </a:ext>
                      </a:extLst>
                    </p:cNvPr>
                    <p:cNvSpPr txBox="1"/>
                    <p:nvPr/>
                  </p:nvSpPr>
                  <p:spPr>
                    <a:xfrm>
                      <a:off x="4294644" y="4540887"/>
                      <a:ext cx="116844" cy="184472"/>
                    </a:xfrm>
                    <a:custGeom>
                      <a:avLst/>
                      <a:gdLst/>
                      <a:ahLst/>
                      <a:cxnLst/>
                      <a:rect l="l" t="t" r="r" b="b"/>
                      <a:pathLst>
                        <a:path w="116844" h="184472">
                          <a:moveTo>
                            <a:pt x="67801" y="0"/>
                          </a:moveTo>
                          <a:cubicBezTo>
                            <a:pt x="83059" y="0"/>
                            <a:pt x="96711" y="2638"/>
                            <a:pt x="108757" y="7916"/>
                          </a:cubicBezTo>
                          <a:lnTo>
                            <a:pt x="108757" y="36481"/>
                          </a:lnTo>
                          <a:cubicBezTo>
                            <a:pt x="95793" y="27992"/>
                            <a:pt x="80879" y="23747"/>
                            <a:pt x="64015" y="23747"/>
                          </a:cubicBezTo>
                          <a:cubicBezTo>
                            <a:pt x="58738" y="23747"/>
                            <a:pt x="53977" y="24349"/>
                            <a:pt x="49732" y="25554"/>
                          </a:cubicBezTo>
                          <a:cubicBezTo>
                            <a:pt x="45488" y="26759"/>
                            <a:pt x="41845" y="28451"/>
                            <a:pt x="38805" y="30630"/>
                          </a:cubicBezTo>
                          <a:cubicBezTo>
                            <a:pt x="35765" y="32810"/>
                            <a:pt x="33413" y="35420"/>
                            <a:pt x="31750" y="38460"/>
                          </a:cubicBezTo>
                          <a:cubicBezTo>
                            <a:pt x="30086" y="41500"/>
                            <a:pt x="29254" y="44856"/>
                            <a:pt x="29254" y="48527"/>
                          </a:cubicBezTo>
                          <a:cubicBezTo>
                            <a:pt x="29254" y="53116"/>
                            <a:pt x="30086" y="56959"/>
                            <a:pt x="31750" y="60057"/>
                          </a:cubicBezTo>
                          <a:cubicBezTo>
                            <a:pt x="33413" y="63154"/>
                            <a:pt x="35851" y="65907"/>
                            <a:pt x="39063" y="68317"/>
                          </a:cubicBezTo>
                          <a:cubicBezTo>
                            <a:pt x="42275" y="70726"/>
                            <a:pt x="46176" y="72905"/>
                            <a:pt x="50765" y="74856"/>
                          </a:cubicBezTo>
                          <a:cubicBezTo>
                            <a:pt x="55353" y="76806"/>
                            <a:pt x="60574" y="78928"/>
                            <a:pt x="66424" y="81223"/>
                          </a:cubicBezTo>
                          <a:cubicBezTo>
                            <a:pt x="74225" y="84205"/>
                            <a:pt x="81223" y="87274"/>
                            <a:pt x="87418" y="90429"/>
                          </a:cubicBezTo>
                          <a:cubicBezTo>
                            <a:pt x="93613" y="93584"/>
                            <a:pt x="98890" y="97140"/>
                            <a:pt x="103250" y="101098"/>
                          </a:cubicBezTo>
                          <a:cubicBezTo>
                            <a:pt x="107609" y="105056"/>
                            <a:pt x="110965" y="109616"/>
                            <a:pt x="113317" y="114779"/>
                          </a:cubicBezTo>
                          <a:cubicBezTo>
                            <a:pt x="115668" y="119941"/>
                            <a:pt x="116844" y="126079"/>
                            <a:pt x="116844" y="133192"/>
                          </a:cubicBezTo>
                          <a:cubicBezTo>
                            <a:pt x="116844" y="141910"/>
                            <a:pt x="114923" y="149482"/>
                            <a:pt x="111080" y="155907"/>
                          </a:cubicBezTo>
                          <a:cubicBezTo>
                            <a:pt x="107236" y="162331"/>
                            <a:pt x="102103" y="167665"/>
                            <a:pt x="95678" y="171910"/>
                          </a:cubicBezTo>
                          <a:cubicBezTo>
                            <a:pt x="89254" y="176155"/>
                            <a:pt x="81854" y="179310"/>
                            <a:pt x="73480" y="181375"/>
                          </a:cubicBezTo>
                          <a:cubicBezTo>
                            <a:pt x="65105" y="183440"/>
                            <a:pt x="56329" y="184472"/>
                            <a:pt x="47151" y="184472"/>
                          </a:cubicBezTo>
                          <a:cubicBezTo>
                            <a:pt x="29025" y="184472"/>
                            <a:pt x="13308" y="180973"/>
                            <a:pt x="0" y="173975"/>
                          </a:cubicBezTo>
                          <a:lnTo>
                            <a:pt x="0" y="143689"/>
                          </a:lnTo>
                          <a:cubicBezTo>
                            <a:pt x="15373" y="155046"/>
                            <a:pt x="32294" y="160725"/>
                            <a:pt x="50765" y="160725"/>
                          </a:cubicBezTo>
                          <a:cubicBezTo>
                            <a:pt x="75545" y="160725"/>
                            <a:pt x="87935" y="152465"/>
                            <a:pt x="87935" y="135945"/>
                          </a:cubicBezTo>
                          <a:cubicBezTo>
                            <a:pt x="87935" y="131241"/>
                            <a:pt x="86873" y="127255"/>
                            <a:pt x="84751" y="123985"/>
                          </a:cubicBezTo>
                          <a:cubicBezTo>
                            <a:pt x="82629" y="120716"/>
                            <a:pt x="79761" y="117819"/>
                            <a:pt x="76147" y="115295"/>
                          </a:cubicBezTo>
                          <a:cubicBezTo>
                            <a:pt x="72533" y="112771"/>
                            <a:pt x="68288" y="110505"/>
                            <a:pt x="63413" y="108498"/>
                          </a:cubicBezTo>
                          <a:cubicBezTo>
                            <a:pt x="58537" y="106490"/>
                            <a:pt x="53288" y="104396"/>
                            <a:pt x="47667" y="102217"/>
                          </a:cubicBezTo>
                          <a:cubicBezTo>
                            <a:pt x="39866" y="99119"/>
                            <a:pt x="33012" y="95993"/>
                            <a:pt x="27103" y="92838"/>
                          </a:cubicBezTo>
                          <a:cubicBezTo>
                            <a:pt x="21195" y="89683"/>
                            <a:pt x="16262" y="86127"/>
                            <a:pt x="12304" y="82169"/>
                          </a:cubicBezTo>
                          <a:cubicBezTo>
                            <a:pt x="8346" y="78211"/>
                            <a:pt x="5364" y="73708"/>
                            <a:pt x="3356" y="68661"/>
                          </a:cubicBezTo>
                          <a:cubicBezTo>
                            <a:pt x="1348" y="63613"/>
                            <a:pt x="345" y="57705"/>
                            <a:pt x="345" y="50936"/>
                          </a:cubicBezTo>
                          <a:cubicBezTo>
                            <a:pt x="345" y="42676"/>
                            <a:pt x="2238" y="35363"/>
                            <a:pt x="6023" y="28996"/>
                          </a:cubicBezTo>
                          <a:cubicBezTo>
                            <a:pt x="9809" y="22629"/>
                            <a:pt x="14857" y="17294"/>
                            <a:pt x="21167" y="12992"/>
                          </a:cubicBezTo>
                          <a:cubicBezTo>
                            <a:pt x="27476" y="8690"/>
                            <a:pt x="34675" y="5449"/>
                            <a:pt x="42763" y="3269"/>
                          </a:cubicBezTo>
                          <a:cubicBezTo>
                            <a:pt x="50851" y="1090"/>
                            <a:pt x="59197" y="0"/>
                            <a:pt x="67801"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TextBox 204">
                      <a:extLst>
                        <a:ext uri="{FF2B5EF4-FFF2-40B4-BE49-F238E27FC236}">
                          <a16:creationId xmlns:a16="http://schemas.microsoft.com/office/drawing/2014/main" id="{03813516-CFC3-42BC-A27E-B326A281B52C}"/>
                        </a:ext>
                      </a:extLst>
                    </p:cNvPr>
                    <p:cNvSpPr txBox="1"/>
                    <p:nvPr/>
                  </p:nvSpPr>
                  <p:spPr>
                    <a:xfrm>
                      <a:off x="4445669" y="4540887"/>
                      <a:ext cx="173459" cy="184472"/>
                    </a:xfrm>
                    <a:custGeom>
                      <a:avLst/>
                      <a:gdLst/>
                      <a:ahLst/>
                      <a:cxnLst/>
                      <a:rect l="l" t="t" r="r" b="b"/>
                      <a:pathLst>
                        <a:path w="173459" h="184472">
                          <a:moveTo>
                            <a:pt x="89827" y="0"/>
                          </a:moveTo>
                          <a:cubicBezTo>
                            <a:pt x="116098" y="0"/>
                            <a:pt x="136604" y="8088"/>
                            <a:pt x="151346" y="24263"/>
                          </a:cubicBezTo>
                          <a:cubicBezTo>
                            <a:pt x="166088" y="40439"/>
                            <a:pt x="173459" y="62867"/>
                            <a:pt x="173459" y="91548"/>
                          </a:cubicBezTo>
                          <a:cubicBezTo>
                            <a:pt x="173459" y="119654"/>
                            <a:pt x="165514" y="142169"/>
                            <a:pt x="149625" y="159090"/>
                          </a:cubicBezTo>
                          <a:cubicBezTo>
                            <a:pt x="133736" y="176011"/>
                            <a:pt x="112427" y="184472"/>
                            <a:pt x="85697" y="184472"/>
                          </a:cubicBezTo>
                          <a:cubicBezTo>
                            <a:pt x="59655" y="184472"/>
                            <a:pt x="38861" y="176241"/>
                            <a:pt x="23317" y="159778"/>
                          </a:cubicBezTo>
                          <a:cubicBezTo>
                            <a:pt x="7772" y="143316"/>
                            <a:pt x="0" y="121490"/>
                            <a:pt x="0" y="94301"/>
                          </a:cubicBezTo>
                          <a:cubicBezTo>
                            <a:pt x="0" y="64703"/>
                            <a:pt x="8088" y="41586"/>
                            <a:pt x="24263" y="24952"/>
                          </a:cubicBezTo>
                          <a:cubicBezTo>
                            <a:pt x="40439" y="8317"/>
                            <a:pt x="62293" y="0"/>
                            <a:pt x="89827" y="0"/>
                          </a:cubicBezTo>
                          <a:close/>
                          <a:moveTo>
                            <a:pt x="87762" y="23747"/>
                          </a:moveTo>
                          <a:cubicBezTo>
                            <a:pt x="69636" y="23747"/>
                            <a:pt x="55295" y="29913"/>
                            <a:pt x="44741" y="42246"/>
                          </a:cubicBezTo>
                          <a:cubicBezTo>
                            <a:pt x="34187" y="54579"/>
                            <a:pt x="28910" y="71586"/>
                            <a:pt x="28910" y="93268"/>
                          </a:cubicBezTo>
                          <a:cubicBezTo>
                            <a:pt x="28910" y="114148"/>
                            <a:pt x="34244" y="130610"/>
                            <a:pt x="44913" y="142656"/>
                          </a:cubicBezTo>
                          <a:cubicBezTo>
                            <a:pt x="55582" y="154702"/>
                            <a:pt x="69865" y="160725"/>
                            <a:pt x="87762" y="160725"/>
                          </a:cubicBezTo>
                          <a:cubicBezTo>
                            <a:pt x="106002" y="160725"/>
                            <a:pt x="120027" y="154817"/>
                            <a:pt x="129836" y="143000"/>
                          </a:cubicBezTo>
                          <a:cubicBezTo>
                            <a:pt x="139645" y="131184"/>
                            <a:pt x="144549" y="114377"/>
                            <a:pt x="144549" y="92580"/>
                          </a:cubicBezTo>
                          <a:cubicBezTo>
                            <a:pt x="144549" y="70554"/>
                            <a:pt x="139645" y="53575"/>
                            <a:pt x="129836" y="41644"/>
                          </a:cubicBezTo>
                          <a:cubicBezTo>
                            <a:pt x="120027" y="29713"/>
                            <a:pt x="106002" y="23747"/>
                            <a:pt x="87762"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TextBox 205">
                      <a:extLst>
                        <a:ext uri="{FF2B5EF4-FFF2-40B4-BE49-F238E27FC236}">
                          <a16:creationId xmlns:a16="http://schemas.microsoft.com/office/drawing/2014/main" id="{7B222FE3-7C2C-4488-A878-0453847007AE}"/>
                        </a:ext>
                      </a:extLst>
                    </p:cNvPr>
                    <p:cNvSpPr txBox="1"/>
                    <p:nvPr/>
                  </p:nvSpPr>
                  <p:spPr>
                    <a:xfrm>
                      <a:off x="3971939" y="4541919"/>
                      <a:ext cx="91893" cy="179310"/>
                    </a:xfrm>
                    <a:custGeom>
                      <a:avLst/>
                      <a:gdLst/>
                      <a:ahLst/>
                      <a:cxnLst/>
                      <a:rect l="l" t="t" r="r" b="b"/>
                      <a:pathLst>
                        <a:path w="91893" h="179310">
                          <a:moveTo>
                            <a:pt x="75028" y="0"/>
                          </a:moveTo>
                          <a:cubicBezTo>
                            <a:pt x="82371" y="0"/>
                            <a:pt x="87992" y="803"/>
                            <a:pt x="91893" y="2409"/>
                          </a:cubicBezTo>
                          <a:lnTo>
                            <a:pt x="91893" y="31663"/>
                          </a:lnTo>
                          <a:cubicBezTo>
                            <a:pt x="86960" y="27878"/>
                            <a:pt x="79847" y="25985"/>
                            <a:pt x="70554" y="25985"/>
                          </a:cubicBezTo>
                          <a:cubicBezTo>
                            <a:pt x="58508" y="25985"/>
                            <a:pt x="48442" y="31663"/>
                            <a:pt x="40354" y="43021"/>
                          </a:cubicBezTo>
                          <a:cubicBezTo>
                            <a:pt x="32266" y="54378"/>
                            <a:pt x="28222" y="69866"/>
                            <a:pt x="28222" y="89483"/>
                          </a:cubicBezTo>
                          <a:lnTo>
                            <a:pt x="28222" y="179310"/>
                          </a:lnTo>
                          <a:lnTo>
                            <a:pt x="0" y="179310"/>
                          </a:lnTo>
                          <a:lnTo>
                            <a:pt x="0" y="3098"/>
                          </a:lnTo>
                          <a:lnTo>
                            <a:pt x="28222" y="3098"/>
                          </a:lnTo>
                          <a:lnTo>
                            <a:pt x="28222" y="39407"/>
                          </a:lnTo>
                          <a:lnTo>
                            <a:pt x="28910" y="39407"/>
                          </a:lnTo>
                          <a:cubicBezTo>
                            <a:pt x="32926" y="27017"/>
                            <a:pt x="39063" y="17352"/>
                            <a:pt x="47323" y="10411"/>
                          </a:cubicBezTo>
                          <a:cubicBezTo>
                            <a:pt x="55583" y="3471"/>
                            <a:pt x="64818" y="0"/>
                            <a:pt x="75028"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TextBox 206">
                      <a:extLst>
                        <a:ext uri="{FF2B5EF4-FFF2-40B4-BE49-F238E27FC236}">
                          <a16:creationId xmlns:a16="http://schemas.microsoft.com/office/drawing/2014/main" id="{618E6D7D-CF2F-43E4-AA74-9E192AD977B9}"/>
                        </a:ext>
                      </a:extLst>
                    </p:cNvPr>
                    <p:cNvSpPr txBox="1"/>
                    <p:nvPr/>
                  </p:nvSpPr>
                  <p:spPr>
                    <a:xfrm>
                      <a:off x="3724288" y="4545017"/>
                      <a:ext cx="28222" cy="176212"/>
                    </a:xfrm>
                    <a:custGeom>
                      <a:avLst/>
                      <a:gdLst/>
                      <a:ahLst/>
                      <a:cxnLst/>
                      <a:rect l="l" t="t" r="r" b="b"/>
                      <a:pathLst>
                        <a:path w="28222" h="176212">
                          <a:moveTo>
                            <a:pt x="0" y="0"/>
                          </a:moveTo>
                          <a:lnTo>
                            <a:pt x="28222" y="0"/>
                          </a:lnTo>
                          <a:lnTo>
                            <a:pt x="28222" y="176212"/>
                          </a:lnTo>
                          <a:lnTo>
                            <a:pt x="0" y="176212"/>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TextBox 207">
                      <a:extLst>
                        <a:ext uri="{FF2B5EF4-FFF2-40B4-BE49-F238E27FC236}">
                          <a16:creationId xmlns:a16="http://schemas.microsoft.com/office/drawing/2014/main" id="{69094B63-3732-4CB8-9549-70C50637EA18}"/>
                        </a:ext>
                      </a:extLst>
                    </p:cNvPr>
                    <p:cNvSpPr txBox="1"/>
                    <p:nvPr/>
                  </p:nvSpPr>
                  <p:spPr>
                    <a:xfrm>
                      <a:off x="4657738" y="4841352"/>
                      <a:ext cx="28222" cy="260877"/>
                    </a:xfrm>
                    <a:custGeom>
                      <a:avLst/>
                      <a:gdLst/>
                      <a:ahLst/>
                      <a:cxnLst/>
                      <a:rect l="l" t="t" r="r" b="b"/>
                      <a:pathLst>
                        <a:path w="28222" h="260877">
                          <a:moveTo>
                            <a:pt x="0" y="0"/>
                          </a:moveTo>
                          <a:lnTo>
                            <a:pt x="28222" y="0"/>
                          </a:lnTo>
                          <a:lnTo>
                            <a:pt x="28222" y="260877"/>
                          </a:lnTo>
                          <a:lnTo>
                            <a:pt x="0" y="260877"/>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TextBox 208">
                      <a:extLst>
                        <a:ext uri="{FF2B5EF4-FFF2-40B4-BE49-F238E27FC236}">
                          <a16:creationId xmlns:a16="http://schemas.microsoft.com/office/drawing/2014/main" id="{4429370F-2876-442F-9F0B-0F80FCC48835}"/>
                        </a:ext>
                      </a:extLst>
                    </p:cNvPr>
                    <p:cNvSpPr txBox="1"/>
                    <p:nvPr/>
                  </p:nvSpPr>
                  <p:spPr>
                    <a:xfrm>
                      <a:off x="4743463" y="4841352"/>
                      <a:ext cx="146270" cy="260877"/>
                    </a:xfrm>
                    <a:custGeom>
                      <a:avLst/>
                      <a:gdLst/>
                      <a:ahLst/>
                      <a:cxnLst/>
                      <a:rect l="l" t="t" r="r" b="b"/>
                      <a:pathLst>
                        <a:path w="146270" h="260877">
                          <a:moveTo>
                            <a:pt x="0" y="0"/>
                          </a:moveTo>
                          <a:lnTo>
                            <a:pt x="28222" y="0"/>
                          </a:lnTo>
                          <a:lnTo>
                            <a:pt x="28222" y="165371"/>
                          </a:lnTo>
                          <a:lnTo>
                            <a:pt x="28910" y="165371"/>
                          </a:lnTo>
                          <a:lnTo>
                            <a:pt x="102906" y="84665"/>
                          </a:lnTo>
                          <a:lnTo>
                            <a:pt x="139903" y="84665"/>
                          </a:lnTo>
                          <a:lnTo>
                            <a:pt x="58164" y="169673"/>
                          </a:lnTo>
                          <a:lnTo>
                            <a:pt x="146270" y="260877"/>
                          </a:lnTo>
                          <a:lnTo>
                            <a:pt x="106691" y="260877"/>
                          </a:lnTo>
                          <a:lnTo>
                            <a:pt x="28910" y="176213"/>
                          </a:lnTo>
                          <a:lnTo>
                            <a:pt x="28222" y="176213"/>
                          </a:lnTo>
                          <a:lnTo>
                            <a:pt x="28222" y="260877"/>
                          </a:lnTo>
                          <a:lnTo>
                            <a:pt x="0" y="260877"/>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TextBox 209">
                      <a:extLst>
                        <a:ext uri="{FF2B5EF4-FFF2-40B4-BE49-F238E27FC236}">
                          <a16:creationId xmlns:a16="http://schemas.microsoft.com/office/drawing/2014/main" id="{27DCEBCD-52FD-4C0C-BE7E-B2BA6F6A5F03}"/>
                        </a:ext>
                      </a:extLst>
                    </p:cNvPr>
                    <p:cNvSpPr txBox="1"/>
                    <p:nvPr/>
                  </p:nvSpPr>
                  <p:spPr>
                    <a:xfrm>
                      <a:off x="3349029" y="4844622"/>
                      <a:ext cx="36825" cy="36653"/>
                    </a:xfrm>
                    <a:custGeom>
                      <a:avLst/>
                      <a:gdLst/>
                      <a:ahLst/>
                      <a:cxnLst/>
                      <a:rect l="l" t="t" r="r" b="b"/>
                      <a:pathLst>
                        <a:path w="36825" h="36653">
                          <a:moveTo>
                            <a:pt x="18240" y="0"/>
                          </a:moveTo>
                          <a:cubicBezTo>
                            <a:pt x="23403" y="0"/>
                            <a:pt x="27791" y="1749"/>
                            <a:pt x="31405" y="5248"/>
                          </a:cubicBezTo>
                          <a:cubicBezTo>
                            <a:pt x="35018" y="8747"/>
                            <a:pt x="36825" y="13135"/>
                            <a:pt x="36825" y="18413"/>
                          </a:cubicBezTo>
                          <a:cubicBezTo>
                            <a:pt x="36825" y="23460"/>
                            <a:pt x="35018" y="27762"/>
                            <a:pt x="31405" y="31319"/>
                          </a:cubicBezTo>
                          <a:cubicBezTo>
                            <a:pt x="27791" y="34875"/>
                            <a:pt x="23403" y="36653"/>
                            <a:pt x="18240" y="36653"/>
                          </a:cubicBezTo>
                          <a:cubicBezTo>
                            <a:pt x="13192" y="36653"/>
                            <a:pt x="8890" y="34932"/>
                            <a:pt x="5334" y="31491"/>
                          </a:cubicBezTo>
                          <a:cubicBezTo>
                            <a:pt x="1778" y="28049"/>
                            <a:pt x="0" y="23690"/>
                            <a:pt x="0" y="18413"/>
                          </a:cubicBezTo>
                          <a:cubicBezTo>
                            <a:pt x="0" y="13135"/>
                            <a:pt x="1778" y="8747"/>
                            <a:pt x="5334" y="5248"/>
                          </a:cubicBezTo>
                          <a:cubicBezTo>
                            <a:pt x="8890" y="1749"/>
                            <a:pt x="13192" y="0"/>
                            <a:pt x="182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TextBox 210">
                      <a:extLst>
                        <a:ext uri="{FF2B5EF4-FFF2-40B4-BE49-F238E27FC236}">
                          <a16:creationId xmlns:a16="http://schemas.microsoft.com/office/drawing/2014/main" id="{87AF1657-905E-4229-90F1-19BF32A8498C}"/>
                        </a:ext>
                      </a:extLst>
                    </p:cNvPr>
                    <p:cNvSpPr txBox="1"/>
                    <p:nvPr/>
                  </p:nvSpPr>
                  <p:spPr>
                    <a:xfrm>
                      <a:off x="3558579" y="4844622"/>
                      <a:ext cx="36825" cy="36653"/>
                    </a:xfrm>
                    <a:custGeom>
                      <a:avLst/>
                      <a:gdLst/>
                      <a:ahLst/>
                      <a:cxnLst/>
                      <a:rect l="l" t="t" r="r" b="b"/>
                      <a:pathLst>
                        <a:path w="36825" h="36653">
                          <a:moveTo>
                            <a:pt x="18240" y="0"/>
                          </a:moveTo>
                          <a:cubicBezTo>
                            <a:pt x="23403" y="0"/>
                            <a:pt x="27791" y="1749"/>
                            <a:pt x="31405" y="5248"/>
                          </a:cubicBezTo>
                          <a:cubicBezTo>
                            <a:pt x="35018" y="8747"/>
                            <a:pt x="36825" y="13135"/>
                            <a:pt x="36825" y="18413"/>
                          </a:cubicBezTo>
                          <a:cubicBezTo>
                            <a:pt x="36825" y="23460"/>
                            <a:pt x="35018" y="27762"/>
                            <a:pt x="31405" y="31319"/>
                          </a:cubicBezTo>
                          <a:cubicBezTo>
                            <a:pt x="27791" y="34875"/>
                            <a:pt x="23403" y="36653"/>
                            <a:pt x="18240" y="36653"/>
                          </a:cubicBezTo>
                          <a:cubicBezTo>
                            <a:pt x="13193" y="36653"/>
                            <a:pt x="8891" y="34932"/>
                            <a:pt x="5334" y="31491"/>
                          </a:cubicBezTo>
                          <a:cubicBezTo>
                            <a:pt x="1778" y="28049"/>
                            <a:pt x="0" y="23690"/>
                            <a:pt x="0" y="18413"/>
                          </a:cubicBezTo>
                          <a:cubicBezTo>
                            <a:pt x="0" y="13135"/>
                            <a:pt x="1778" y="8747"/>
                            <a:pt x="5334" y="5248"/>
                          </a:cubicBezTo>
                          <a:cubicBezTo>
                            <a:pt x="8891" y="1749"/>
                            <a:pt x="13193" y="0"/>
                            <a:pt x="182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TextBox 211">
                      <a:extLst>
                        <a:ext uri="{FF2B5EF4-FFF2-40B4-BE49-F238E27FC236}">
                          <a16:creationId xmlns:a16="http://schemas.microsoft.com/office/drawing/2014/main" id="{347B545E-614D-4480-A443-A7C1D0CED796}"/>
                        </a:ext>
                      </a:extLst>
                    </p:cNvPr>
                    <p:cNvSpPr txBox="1"/>
                    <p:nvPr/>
                  </p:nvSpPr>
                  <p:spPr>
                    <a:xfrm>
                      <a:off x="4911129" y="4844622"/>
                      <a:ext cx="36825" cy="36653"/>
                    </a:xfrm>
                    <a:custGeom>
                      <a:avLst/>
                      <a:gdLst/>
                      <a:ahLst/>
                      <a:cxnLst/>
                      <a:rect l="l" t="t" r="r" b="b"/>
                      <a:pathLst>
                        <a:path w="36825" h="36653">
                          <a:moveTo>
                            <a:pt x="18240" y="0"/>
                          </a:moveTo>
                          <a:cubicBezTo>
                            <a:pt x="23403" y="0"/>
                            <a:pt x="27791" y="1749"/>
                            <a:pt x="31404" y="5248"/>
                          </a:cubicBezTo>
                          <a:cubicBezTo>
                            <a:pt x="35018" y="8747"/>
                            <a:pt x="36825" y="13135"/>
                            <a:pt x="36825" y="18413"/>
                          </a:cubicBezTo>
                          <a:cubicBezTo>
                            <a:pt x="36825" y="23460"/>
                            <a:pt x="35018" y="27762"/>
                            <a:pt x="31404" y="31319"/>
                          </a:cubicBezTo>
                          <a:cubicBezTo>
                            <a:pt x="27791" y="34875"/>
                            <a:pt x="23403" y="36653"/>
                            <a:pt x="18240" y="36653"/>
                          </a:cubicBezTo>
                          <a:cubicBezTo>
                            <a:pt x="13193" y="36653"/>
                            <a:pt x="8890" y="34932"/>
                            <a:pt x="5334" y="31491"/>
                          </a:cubicBezTo>
                          <a:cubicBezTo>
                            <a:pt x="1778" y="28049"/>
                            <a:pt x="0" y="23690"/>
                            <a:pt x="0" y="18413"/>
                          </a:cubicBezTo>
                          <a:cubicBezTo>
                            <a:pt x="0" y="13135"/>
                            <a:pt x="1778" y="8747"/>
                            <a:pt x="5334" y="5248"/>
                          </a:cubicBezTo>
                          <a:cubicBezTo>
                            <a:pt x="8890" y="1749"/>
                            <a:pt x="13193" y="0"/>
                            <a:pt x="1824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TextBox 212">
                      <a:extLst>
                        <a:ext uri="{FF2B5EF4-FFF2-40B4-BE49-F238E27FC236}">
                          <a16:creationId xmlns:a16="http://schemas.microsoft.com/office/drawing/2014/main" id="{1125FAA0-A8AD-4A5F-9B8E-2822CE5E601D}"/>
                        </a:ext>
                      </a:extLst>
                    </p:cNvPr>
                    <p:cNvSpPr txBox="1"/>
                    <p:nvPr/>
                  </p:nvSpPr>
                  <p:spPr>
                    <a:xfrm>
                      <a:off x="2502224" y="4851333"/>
                      <a:ext cx="184129" cy="255026"/>
                    </a:xfrm>
                    <a:custGeom>
                      <a:avLst/>
                      <a:gdLst/>
                      <a:ahLst/>
                      <a:cxnLst/>
                      <a:rect l="l" t="t" r="r" b="b"/>
                      <a:pathLst>
                        <a:path w="184129" h="255026">
                          <a:moveTo>
                            <a:pt x="125965" y="0"/>
                          </a:moveTo>
                          <a:cubicBezTo>
                            <a:pt x="149368" y="0"/>
                            <a:pt x="168756" y="3384"/>
                            <a:pt x="184129" y="10153"/>
                          </a:cubicBezTo>
                          <a:lnTo>
                            <a:pt x="184129" y="40956"/>
                          </a:lnTo>
                          <a:cubicBezTo>
                            <a:pt x="166462" y="31089"/>
                            <a:pt x="146959" y="26156"/>
                            <a:pt x="125621" y="26156"/>
                          </a:cubicBezTo>
                          <a:cubicBezTo>
                            <a:pt x="97284" y="26156"/>
                            <a:pt x="74311" y="35621"/>
                            <a:pt x="56702" y="54550"/>
                          </a:cubicBezTo>
                          <a:cubicBezTo>
                            <a:pt x="39092" y="73479"/>
                            <a:pt x="30287" y="98775"/>
                            <a:pt x="30287" y="130438"/>
                          </a:cubicBezTo>
                          <a:cubicBezTo>
                            <a:pt x="30287" y="160496"/>
                            <a:pt x="38518" y="184444"/>
                            <a:pt x="54981" y="202283"/>
                          </a:cubicBezTo>
                          <a:cubicBezTo>
                            <a:pt x="71443" y="220122"/>
                            <a:pt x="93040" y="229042"/>
                            <a:pt x="119770" y="229042"/>
                          </a:cubicBezTo>
                          <a:cubicBezTo>
                            <a:pt x="144550" y="229042"/>
                            <a:pt x="166003" y="223535"/>
                            <a:pt x="184129" y="212522"/>
                          </a:cubicBezTo>
                          <a:lnTo>
                            <a:pt x="184129" y="240571"/>
                          </a:lnTo>
                          <a:cubicBezTo>
                            <a:pt x="165888" y="250208"/>
                            <a:pt x="143173" y="255026"/>
                            <a:pt x="115984" y="255026"/>
                          </a:cubicBezTo>
                          <a:cubicBezTo>
                            <a:pt x="80879" y="255026"/>
                            <a:pt x="52772" y="243726"/>
                            <a:pt x="31664" y="221126"/>
                          </a:cubicBezTo>
                          <a:cubicBezTo>
                            <a:pt x="10555" y="198526"/>
                            <a:pt x="0" y="168870"/>
                            <a:pt x="0" y="132159"/>
                          </a:cubicBezTo>
                          <a:cubicBezTo>
                            <a:pt x="0" y="92695"/>
                            <a:pt x="11874" y="60802"/>
                            <a:pt x="35622" y="36481"/>
                          </a:cubicBezTo>
                          <a:cubicBezTo>
                            <a:pt x="59369" y="12160"/>
                            <a:pt x="89483" y="0"/>
                            <a:pt x="125965"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TextBox 213">
                      <a:extLst>
                        <a:ext uri="{FF2B5EF4-FFF2-40B4-BE49-F238E27FC236}">
                          <a16:creationId xmlns:a16="http://schemas.microsoft.com/office/drawing/2014/main" id="{B46FCA27-0DBB-4E58-9956-650AEB0CB8C0}"/>
                        </a:ext>
                      </a:extLst>
                    </p:cNvPr>
                    <p:cNvSpPr txBox="1"/>
                    <p:nvPr/>
                  </p:nvSpPr>
                  <p:spPr>
                    <a:xfrm>
                      <a:off x="4074253" y="4855463"/>
                      <a:ext cx="171222" cy="246766"/>
                    </a:xfrm>
                    <a:custGeom>
                      <a:avLst/>
                      <a:gdLst/>
                      <a:ahLst/>
                      <a:cxnLst/>
                      <a:rect l="l" t="t" r="r" b="b"/>
                      <a:pathLst>
                        <a:path w="171222" h="246766">
                          <a:moveTo>
                            <a:pt x="0" y="0"/>
                          </a:moveTo>
                          <a:lnTo>
                            <a:pt x="171222" y="0"/>
                          </a:lnTo>
                          <a:lnTo>
                            <a:pt x="171222" y="26156"/>
                          </a:lnTo>
                          <a:lnTo>
                            <a:pt x="99980" y="26156"/>
                          </a:lnTo>
                          <a:lnTo>
                            <a:pt x="99980" y="246766"/>
                          </a:lnTo>
                          <a:lnTo>
                            <a:pt x="71070" y="246766"/>
                          </a:lnTo>
                          <a:lnTo>
                            <a:pt x="71070" y="26156"/>
                          </a:lnTo>
                          <a:lnTo>
                            <a:pt x="0" y="26156"/>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TextBox 214">
                      <a:extLst>
                        <a:ext uri="{FF2B5EF4-FFF2-40B4-BE49-F238E27FC236}">
                          <a16:creationId xmlns:a16="http://schemas.microsoft.com/office/drawing/2014/main" id="{951B6267-0EC4-4908-BF6F-1B1CE26FFB4E}"/>
                        </a:ext>
                      </a:extLst>
                    </p:cNvPr>
                    <p:cNvSpPr txBox="1"/>
                    <p:nvPr/>
                  </p:nvSpPr>
                  <p:spPr>
                    <a:xfrm>
                      <a:off x="3417372" y="4873876"/>
                      <a:ext cx="102906" cy="232139"/>
                    </a:xfrm>
                    <a:custGeom>
                      <a:avLst/>
                      <a:gdLst/>
                      <a:ahLst/>
                      <a:cxnLst/>
                      <a:rect l="l" t="t" r="r" b="b"/>
                      <a:pathLst>
                        <a:path w="102906" h="232139">
                          <a:moveTo>
                            <a:pt x="58508" y="0"/>
                          </a:moveTo>
                          <a:lnTo>
                            <a:pt x="58508" y="52141"/>
                          </a:lnTo>
                          <a:lnTo>
                            <a:pt x="102906" y="52141"/>
                          </a:lnTo>
                          <a:lnTo>
                            <a:pt x="102906" y="76232"/>
                          </a:lnTo>
                          <a:lnTo>
                            <a:pt x="58508" y="76232"/>
                          </a:lnTo>
                          <a:lnTo>
                            <a:pt x="58508" y="175524"/>
                          </a:lnTo>
                          <a:cubicBezTo>
                            <a:pt x="58508" y="187340"/>
                            <a:pt x="60516" y="195772"/>
                            <a:pt x="64531" y="200820"/>
                          </a:cubicBezTo>
                          <a:cubicBezTo>
                            <a:pt x="68546" y="205868"/>
                            <a:pt x="75200" y="208392"/>
                            <a:pt x="84493" y="208392"/>
                          </a:cubicBezTo>
                          <a:cubicBezTo>
                            <a:pt x="91606" y="208392"/>
                            <a:pt x="97743" y="206441"/>
                            <a:pt x="102906" y="202541"/>
                          </a:cubicBezTo>
                          <a:lnTo>
                            <a:pt x="102906" y="226632"/>
                          </a:lnTo>
                          <a:cubicBezTo>
                            <a:pt x="96252" y="230303"/>
                            <a:pt x="87476" y="232139"/>
                            <a:pt x="76577" y="232139"/>
                          </a:cubicBezTo>
                          <a:cubicBezTo>
                            <a:pt x="45717" y="232139"/>
                            <a:pt x="30287" y="214931"/>
                            <a:pt x="30287" y="180514"/>
                          </a:cubicBezTo>
                          <a:lnTo>
                            <a:pt x="30287" y="76232"/>
                          </a:lnTo>
                          <a:lnTo>
                            <a:pt x="0" y="76232"/>
                          </a:lnTo>
                          <a:lnTo>
                            <a:pt x="0" y="52141"/>
                          </a:lnTo>
                          <a:lnTo>
                            <a:pt x="30287" y="52141"/>
                          </a:lnTo>
                          <a:lnTo>
                            <a:pt x="30287" y="9120"/>
                          </a:lnTo>
                          <a:lnTo>
                            <a:pt x="58508"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TextBox 215">
                      <a:extLst>
                        <a:ext uri="{FF2B5EF4-FFF2-40B4-BE49-F238E27FC236}">
                          <a16:creationId xmlns:a16="http://schemas.microsoft.com/office/drawing/2014/main" id="{5FEDF1A2-328D-4ACA-9458-243E20213E1F}"/>
                        </a:ext>
                      </a:extLst>
                    </p:cNvPr>
                    <p:cNvSpPr txBox="1"/>
                    <p:nvPr/>
                  </p:nvSpPr>
                  <p:spPr>
                    <a:xfrm>
                      <a:off x="4979473" y="4873876"/>
                      <a:ext cx="102905" cy="232139"/>
                    </a:xfrm>
                    <a:custGeom>
                      <a:avLst/>
                      <a:gdLst/>
                      <a:ahLst/>
                      <a:cxnLst/>
                      <a:rect l="l" t="t" r="r" b="b"/>
                      <a:pathLst>
                        <a:path w="102905" h="232139">
                          <a:moveTo>
                            <a:pt x="58508" y="0"/>
                          </a:moveTo>
                          <a:lnTo>
                            <a:pt x="58508" y="52141"/>
                          </a:lnTo>
                          <a:lnTo>
                            <a:pt x="102905" y="52141"/>
                          </a:lnTo>
                          <a:lnTo>
                            <a:pt x="102905" y="76232"/>
                          </a:lnTo>
                          <a:lnTo>
                            <a:pt x="58508" y="76232"/>
                          </a:lnTo>
                          <a:lnTo>
                            <a:pt x="58508" y="175524"/>
                          </a:lnTo>
                          <a:cubicBezTo>
                            <a:pt x="58508" y="187340"/>
                            <a:pt x="60516" y="195772"/>
                            <a:pt x="64531" y="200820"/>
                          </a:cubicBezTo>
                          <a:cubicBezTo>
                            <a:pt x="68546" y="205868"/>
                            <a:pt x="75200" y="208392"/>
                            <a:pt x="84493" y="208392"/>
                          </a:cubicBezTo>
                          <a:cubicBezTo>
                            <a:pt x="91605" y="208392"/>
                            <a:pt x="97743" y="206441"/>
                            <a:pt x="102905" y="202541"/>
                          </a:cubicBezTo>
                          <a:lnTo>
                            <a:pt x="102905" y="226632"/>
                          </a:lnTo>
                          <a:cubicBezTo>
                            <a:pt x="96251" y="230303"/>
                            <a:pt x="87475" y="232139"/>
                            <a:pt x="76577" y="232139"/>
                          </a:cubicBezTo>
                          <a:cubicBezTo>
                            <a:pt x="45717" y="232139"/>
                            <a:pt x="30287" y="214931"/>
                            <a:pt x="30287" y="180514"/>
                          </a:cubicBezTo>
                          <a:lnTo>
                            <a:pt x="30287" y="76232"/>
                          </a:lnTo>
                          <a:lnTo>
                            <a:pt x="0" y="76232"/>
                          </a:lnTo>
                          <a:lnTo>
                            <a:pt x="0" y="52141"/>
                          </a:lnTo>
                          <a:lnTo>
                            <a:pt x="30287" y="52141"/>
                          </a:lnTo>
                          <a:lnTo>
                            <a:pt x="30287" y="9120"/>
                          </a:lnTo>
                          <a:lnTo>
                            <a:pt x="58508"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TextBox 216">
                      <a:extLst>
                        <a:ext uri="{FF2B5EF4-FFF2-40B4-BE49-F238E27FC236}">
                          <a16:creationId xmlns:a16="http://schemas.microsoft.com/office/drawing/2014/main" id="{423A59FF-DBEE-493E-89EE-95EC4BEB5073}"/>
                        </a:ext>
                      </a:extLst>
                    </p:cNvPr>
                    <p:cNvSpPr txBox="1"/>
                    <p:nvPr/>
                  </p:nvSpPr>
                  <p:spPr>
                    <a:xfrm>
                      <a:off x="2721644" y="4921887"/>
                      <a:ext cx="173459" cy="184472"/>
                    </a:xfrm>
                    <a:custGeom>
                      <a:avLst/>
                      <a:gdLst/>
                      <a:ahLst/>
                      <a:cxnLst/>
                      <a:rect l="l" t="t" r="r" b="b"/>
                      <a:pathLst>
                        <a:path w="173459" h="184472">
                          <a:moveTo>
                            <a:pt x="89827" y="0"/>
                          </a:moveTo>
                          <a:cubicBezTo>
                            <a:pt x="116098" y="0"/>
                            <a:pt x="136604" y="8088"/>
                            <a:pt x="151346" y="24263"/>
                          </a:cubicBezTo>
                          <a:cubicBezTo>
                            <a:pt x="166088" y="40439"/>
                            <a:pt x="173459" y="62867"/>
                            <a:pt x="173459" y="91548"/>
                          </a:cubicBezTo>
                          <a:cubicBezTo>
                            <a:pt x="173459" y="119654"/>
                            <a:pt x="165514" y="142169"/>
                            <a:pt x="149625" y="159090"/>
                          </a:cubicBezTo>
                          <a:cubicBezTo>
                            <a:pt x="133736" y="176011"/>
                            <a:pt x="112427" y="184472"/>
                            <a:pt x="85697" y="184472"/>
                          </a:cubicBezTo>
                          <a:cubicBezTo>
                            <a:pt x="59655" y="184472"/>
                            <a:pt x="38862" y="176241"/>
                            <a:pt x="23317" y="159778"/>
                          </a:cubicBezTo>
                          <a:cubicBezTo>
                            <a:pt x="7772" y="143316"/>
                            <a:pt x="0" y="121490"/>
                            <a:pt x="0" y="94301"/>
                          </a:cubicBezTo>
                          <a:cubicBezTo>
                            <a:pt x="0" y="64703"/>
                            <a:pt x="8087" y="41586"/>
                            <a:pt x="24263" y="24952"/>
                          </a:cubicBezTo>
                          <a:cubicBezTo>
                            <a:pt x="40439" y="8317"/>
                            <a:pt x="62293" y="0"/>
                            <a:pt x="89827" y="0"/>
                          </a:cubicBezTo>
                          <a:close/>
                          <a:moveTo>
                            <a:pt x="87762" y="23747"/>
                          </a:moveTo>
                          <a:cubicBezTo>
                            <a:pt x="69636" y="23747"/>
                            <a:pt x="55295" y="29913"/>
                            <a:pt x="44741" y="42246"/>
                          </a:cubicBezTo>
                          <a:cubicBezTo>
                            <a:pt x="34187" y="54579"/>
                            <a:pt x="28909" y="71586"/>
                            <a:pt x="28909" y="93268"/>
                          </a:cubicBezTo>
                          <a:cubicBezTo>
                            <a:pt x="28909" y="114148"/>
                            <a:pt x="34244" y="130610"/>
                            <a:pt x="44913" y="142656"/>
                          </a:cubicBezTo>
                          <a:cubicBezTo>
                            <a:pt x="55582" y="154702"/>
                            <a:pt x="69865" y="160725"/>
                            <a:pt x="87762" y="160725"/>
                          </a:cubicBezTo>
                          <a:cubicBezTo>
                            <a:pt x="106002" y="160725"/>
                            <a:pt x="120027" y="154817"/>
                            <a:pt x="129836" y="143000"/>
                          </a:cubicBezTo>
                          <a:cubicBezTo>
                            <a:pt x="139645" y="131184"/>
                            <a:pt x="144549" y="114377"/>
                            <a:pt x="144549" y="92580"/>
                          </a:cubicBezTo>
                          <a:cubicBezTo>
                            <a:pt x="144549" y="70554"/>
                            <a:pt x="139645" y="53575"/>
                            <a:pt x="129836" y="41644"/>
                          </a:cubicBezTo>
                          <a:cubicBezTo>
                            <a:pt x="120027" y="29713"/>
                            <a:pt x="106002" y="23747"/>
                            <a:pt x="87762"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TextBox 217">
                      <a:extLst>
                        <a:ext uri="{FF2B5EF4-FFF2-40B4-BE49-F238E27FC236}">
                          <a16:creationId xmlns:a16="http://schemas.microsoft.com/office/drawing/2014/main" id="{18C71EF3-6686-4A7B-B197-24FA47F99C94}"/>
                        </a:ext>
                      </a:extLst>
                    </p:cNvPr>
                    <p:cNvSpPr txBox="1"/>
                    <p:nvPr/>
                  </p:nvSpPr>
                  <p:spPr>
                    <a:xfrm>
                      <a:off x="2931193" y="4921887"/>
                      <a:ext cx="162446" cy="263286"/>
                    </a:xfrm>
                    <a:custGeom>
                      <a:avLst/>
                      <a:gdLst/>
                      <a:ahLst/>
                      <a:cxnLst/>
                      <a:rect l="l" t="t" r="r" b="b"/>
                      <a:pathLst>
                        <a:path w="162446" h="263286">
                          <a:moveTo>
                            <a:pt x="80706" y="0"/>
                          </a:moveTo>
                          <a:cubicBezTo>
                            <a:pt x="104454" y="0"/>
                            <a:pt x="122063" y="9522"/>
                            <a:pt x="133536" y="28565"/>
                          </a:cubicBezTo>
                          <a:lnTo>
                            <a:pt x="134224" y="28565"/>
                          </a:lnTo>
                          <a:lnTo>
                            <a:pt x="134224" y="4130"/>
                          </a:lnTo>
                          <a:lnTo>
                            <a:pt x="162446" y="4130"/>
                          </a:lnTo>
                          <a:lnTo>
                            <a:pt x="162446" y="166231"/>
                          </a:lnTo>
                          <a:cubicBezTo>
                            <a:pt x="162446" y="230934"/>
                            <a:pt x="131471" y="263286"/>
                            <a:pt x="69521" y="263286"/>
                          </a:cubicBezTo>
                          <a:cubicBezTo>
                            <a:pt x="47724" y="263286"/>
                            <a:pt x="28680" y="259156"/>
                            <a:pt x="12390" y="250896"/>
                          </a:cubicBezTo>
                          <a:lnTo>
                            <a:pt x="12390" y="222675"/>
                          </a:lnTo>
                          <a:cubicBezTo>
                            <a:pt x="32236" y="233688"/>
                            <a:pt x="51165" y="239194"/>
                            <a:pt x="69177" y="239194"/>
                          </a:cubicBezTo>
                          <a:cubicBezTo>
                            <a:pt x="112542" y="239194"/>
                            <a:pt x="134224" y="216135"/>
                            <a:pt x="134224" y="170017"/>
                          </a:cubicBezTo>
                          <a:lnTo>
                            <a:pt x="134224" y="150744"/>
                          </a:lnTo>
                          <a:lnTo>
                            <a:pt x="133536" y="150744"/>
                          </a:lnTo>
                          <a:cubicBezTo>
                            <a:pt x="120113" y="173229"/>
                            <a:pt x="99922" y="184472"/>
                            <a:pt x="72963" y="184472"/>
                          </a:cubicBezTo>
                          <a:cubicBezTo>
                            <a:pt x="51051" y="184472"/>
                            <a:pt x="33412" y="176642"/>
                            <a:pt x="20047" y="160983"/>
                          </a:cubicBezTo>
                          <a:cubicBezTo>
                            <a:pt x="6682" y="145323"/>
                            <a:pt x="0" y="124301"/>
                            <a:pt x="0" y="97915"/>
                          </a:cubicBezTo>
                          <a:cubicBezTo>
                            <a:pt x="0" y="67972"/>
                            <a:pt x="7198" y="44168"/>
                            <a:pt x="21596" y="26500"/>
                          </a:cubicBezTo>
                          <a:cubicBezTo>
                            <a:pt x="35994" y="8833"/>
                            <a:pt x="55697" y="0"/>
                            <a:pt x="80706" y="0"/>
                          </a:cubicBezTo>
                          <a:close/>
                          <a:moveTo>
                            <a:pt x="84664" y="23747"/>
                          </a:moveTo>
                          <a:cubicBezTo>
                            <a:pt x="67227" y="23747"/>
                            <a:pt x="53575" y="30085"/>
                            <a:pt x="43709" y="42762"/>
                          </a:cubicBezTo>
                          <a:cubicBezTo>
                            <a:pt x="33843" y="55439"/>
                            <a:pt x="28909" y="73192"/>
                            <a:pt x="28909" y="96022"/>
                          </a:cubicBezTo>
                          <a:cubicBezTo>
                            <a:pt x="28909" y="115639"/>
                            <a:pt x="33642" y="131327"/>
                            <a:pt x="43106" y="143086"/>
                          </a:cubicBezTo>
                          <a:cubicBezTo>
                            <a:pt x="52571" y="154845"/>
                            <a:pt x="65104" y="160725"/>
                            <a:pt x="80706" y="160725"/>
                          </a:cubicBezTo>
                          <a:cubicBezTo>
                            <a:pt x="96538" y="160725"/>
                            <a:pt x="109415" y="155103"/>
                            <a:pt x="119339" y="143861"/>
                          </a:cubicBezTo>
                          <a:cubicBezTo>
                            <a:pt x="129262" y="132618"/>
                            <a:pt x="134224" y="118220"/>
                            <a:pt x="134224" y="100668"/>
                          </a:cubicBezTo>
                          <a:lnTo>
                            <a:pt x="134224" y="74684"/>
                          </a:lnTo>
                          <a:cubicBezTo>
                            <a:pt x="134224" y="60688"/>
                            <a:pt x="129492" y="48699"/>
                            <a:pt x="120027" y="38718"/>
                          </a:cubicBezTo>
                          <a:cubicBezTo>
                            <a:pt x="110563" y="28738"/>
                            <a:pt x="98775" y="23747"/>
                            <a:pt x="84664"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9" name="TextBox 218">
                      <a:extLst>
                        <a:ext uri="{FF2B5EF4-FFF2-40B4-BE49-F238E27FC236}">
                          <a16:creationId xmlns:a16="http://schemas.microsoft.com/office/drawing/2014/main" id="{2C4F2AD8-DFD5-4B41-B51B-84E6F68CC893}"/>
                        </a:ext>
                      </a:extLst>
                    </p:cNvPr>
                    <p:cNvSpPr txBox="1"/>
                    <p:nvPr/>
                  </p:nvSpPr>
                  <p:spPr>
                    <a:xfrm>
                      <a:off x="3152788" y="4921887"/>
                      <a:ext cx="146270" cy="180342"/>
                    </a:xfrm>
                    <a:custGeom>
                      <a:avLst/>
                      <a:gdLst/>
                      <a:ahLst/>
                      <a:cxnLst/>
                      <a:rect l="l" t="t" r="r" b="b"/>
                      <a:pathLst>
                        <a:path w="146270" h="180342">
                          <a:moveTo>
                            <a:pt x="86730" y="0"/>
                          </a:moveTo>
                          <a:cubicBezTo>
                            <a:pt x="106003" y="0"/>
                            <a:pt x="120745" y="6223"/>
                            <a:pt x="130955" y="18671"/>
                          </a:cubicBezTo>
                          <a:cubicBezTo>
                            <a:pt x="141165" y="31118"/>
                            <a:pt x="146270" y="49101"/>
                            <a:pt x="146270" y="72619"/>
                          </a:cubicBezTo>
                          <a:lnTo>
                            <a:pt x="146270" y="180342"/>
                          </a:lnTo>
                          <a:lnTo>
                            <a:pt x="118049" y="180342"/>
                          </a:lnTo>
                          <a:lnTo>
                            <a:pt x="118049" y="79846"/>
                          </a:lnTo>
                          <a:cubicBezTo>
                            <a:pt x="118049" y="42447"/>
                            <a:pt x="104397" y="23747"/>
                            <a:pt x="77093" y="23747"/>
                          </a:cubicBezTo>
                          <a:cubicBezTo>
                            <a:pt x="62983" y="23747"/>
                            <a:pt x="51310" y="29053"/>
                            <a:pt x="42075" y="39665"/>
                          </a:cubicBezTo>
                          <a:cubicBezTo>
                            <a:pt x="32839" y="50277"/>
                            <a:pt x="28222" y="63670"/>
                            <a:pt x="28222" y="79846"/>
                          </a:cubicBezTo>
                          <a:lnTo>
                            <a:pt x="28222" y="180342"/>
                          </a:lnTo>
                          <a:lnTo>
                            <a:pt x="0" y="180342"/>
                          </a:lnTo>
                          <a:lnTo>
                            <a:pt x="0" y="4130"/>
                          </a:lnTo>
                          <a:lnTo>
                            <a:pt x="28222" y="4130"/>
                          </a:lnTo>
                          <a:lnTo>
                            <a:pt x="28222" y="33384"/>
                          </a:lnTo>
                          <a:lnTo>
                            <a:pt x="28910" y="33384"/>
                          </a:lnTo>
                          <a:cubicBezTo>
                            <a:pt x="42218" y="11128"/>
                            <a:pt x="61491" y="0"/>
                            <a:pt x="8673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0" name="TextBox 219">
                      <a:extLst>
                        <a:ext uri="{FF2B5EF4-FFF2-40B4-BE49-F238E27FC236}">
                          <a16:creationId xmlns:a16="http://schemas.microsoft.com/office/drawing/2014/main" id="{1F2534A2-E870-43EA-B20E-313A6ACB2DB7}"/>
                        </a:ext>
                      </a:extLst>
                    </p:cNvPr>
                    <p:cNvSpPr txBox="1"/>
                    <p:nvPr/>
                  </p:nvSpPr>
                  <p:spPr>
                    <a:xfrm>
                      <a:off x="3807494" y="4921887"/>
                      <a:ext cx="153669" cy="184472"/>
                    </a:xfrm>
                    <a:custGeom>
                      <a:avLst/>
                      <a:gdLst/>
                      <a:ahLst/>
                      <a:cxnLst/>
                      <a:rect l="l" t="t" r="r" b="b"/>
                      <a:pathLst>
                        <a:path w="153669" h="184472">
                          <a:moveTo>
                            <a:pt x="81223" y="0"/>
                          </a:moveTo>
                          <a:cubicBezTo>
                            <a:pt x="104282" y="0"/>
                            <a:pt x="122121" y="7457"/>
                            <a:pt x="134740" y="22370"/>
                          </a:cubicBezTo>
                          <a:cubicBezTo>
                            <a:pt x="147360" y="37284"/>
                            <a:pt x="153669" y="57992"/>
                            <a:pt x="153669" y="84492"/>
                          </a:cubicBezTo>
                          <a:lnTo>
                            <a:pt x="153669" y="99291"/>
                          </a:lnTo>
                          <a:lnTo>
                            <a:pt x="29254" y="99291"/>
                          </a:lnTo>
                          <a:cubicBezTo>
                            <a:pt x="29713" y="118909"/>
                            <a:pt x="34990" y="134052"/>
                            <a:pt x="45085" y="144721"/>
                          </a:cubicBezTo>
                          <a:cubicBezTo>
                            <a:pt x="55181" y="155390"/>
                            <a:pt x="69062" y="160725"/>
                            <a:pt x="86729" y="160725"/>
                          </a:cubicBezTo>
                          <a:cubicBezTo>
                            <a:pt x="106576" y="160725"/>
                            <a:pt x="124817" y="154186"/>
                            <a:pt x="141451" y="141107"/>
                          </a:cubicBezTo>
                          <a:lnTo>
                            <a:pt x="141451" y="167608"/>
                          </a:lnTo>
                          <a:cubicBezTo>
                            <a:pt x="125964" y="178851"/>
                            <a:pt x="105486" y="184472"/>
                            <a:pt x="80018" y="184472"/>
                          </a:cubicBezTo>
                          <a:cubicBezTo>
                            <a:pt x="55123" y="184472"/>
                            <a:pt x="35563" y="176470"/>
                            <a:pt x="21338" y="160467"/>
                          </a:cubicBezTo>
                          <a:cubicBezTo>
                            <a:pt x="7112" y="144463"/>
                            <a:pt x="0" y="121949"/>
                            <a:pt x="0" y="92924"/>
                          </a:cubicBezTo>
                          <a:cubicBezTo>
                            <a:pt x="0" y="65506"/>
                            <a:pt x="7772" y="43164"/>
                            <a:pt x="23317" y="25898"/>
                          </a:cubicBezTo>
                          <a:cubicBezTo>
                            <a:pt x="38862" y="8633"/>
                            <a:pt x="58164" y="0"/>
                            <a:pt x="81223" y="0"/>
                          </a:cubicBezTo>
                          <a:close/>
                          <a:moveTo>
                            <a:pt x="80706" y="23747"/>
                          </a:moveTo>
                          <a:cubicBezTo>
                            <a:pt x="67399" y="23747"/>
                            <a:pt x="56099" y="28508"/>
                            <a:pt x="46806" y="38030"/>
                          </a:cubicBezTo>
                          <a:cubicBezTo>
                            <a:pt x="37514" y="47552"/>
                            <a:pt x="31778" y="59999"/>
                            <a:pt x="29598" y="75372"/>
                          </a:cubicBezTo>
                          <a:lnTo>
                            <a:pt x="124759" y="75372"/>
                          </a:lnTo>
                          <a:cubicBezTo>
                            <a:pt x="124645" y="59081"/>
                            <a:pt x="120716" y="46405"/>
                            <a:pt x="112972" y="37342"/>
                          </a:cubicBezTo>
                          <a:cubicBezTo>
                            <a:pt x="105228" y="28279"/>
                            <a:pt x="94473" y="23747"/>
                            <a:pt x="80706"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1" name="TextBox 220">
                      <a:extLst>
                        <a:ext uri="{FF2B5EF4-FFF2-40B4-BE49-F238E27FC236}">
                          <a16:creationId xmlns:a16="http://schemas.microsoft.com/office/drawing/2014/main" id="{4FA963CC-88AF-46AA-BBA3-F406C02E8459}"/>
                        </a:ext>
                      </a:extLst>
                    </p:cNvPr>
                    <p:cNvSpPr txBox="1"/>
                    <p:nvPr/>
                  </p:nvSpPr>
                  <p:spPr>
                    <a:xfrm>
                      <a:off x="4226594" y="4921887"/>
                      <a:ext cx="173459" cy="184472"/>
                    </a:xfrm>
                    <a:custGeom>
                      <a:avLst/>
                      <a:gdLst/>
                      <a:ahLst/>
                      <a:cxnLst/>
                      <a:rect l="l" t="t" r="r" b="b"/>
                      <a:pathLst>
                        <a:path w="173459" h="184472">
                          <a:moveTo>
                            <a:pt x="89827" y="0"/>
                          </a:moveTo>
                          <a:cubicBezTo>
                            <a:pt x="116098" y="0"/>
                            <a:pt x="136604" y="8088"/>
                            <a:pt x="151346" y="24263"/>
                          </a:cubicBezTo>
                          <a:cubicBezTo>
                            <a:pt x="166088" y="40439"/>
                            <a:pt x="173459" y="62867"/>
                            <a:pt x="173459" y="91548"/>
                          </a:cubicBezTo>
                          <a:cubicBezTo>
                            <a:pt x="173459" y="119654"/>
                            <a:pt x="165514" y="142169"/>
                            <a:pt x="149625" y="159090"/>
                          </a:cubicBezTo>
                          <a:cubicBezTo>
                            <a:pt x="133737" y="176011"/>
                            <a:pt x="112427" y="184472"/>
                            <a:pt x="85697" y="184472"/>
                          </a:cubicBezTo>
                          <a:cubicBezTo>
                            <a:pt x="59655" y="184472"/>
                            <a:pt x="38862" y="176241"/>
                            <a:pt x="23317" y="159778"/>
                          </a:cubicBezTo>
                          <a:cubicBezTo>
                            <a:pt x="7772" y="143316"/>
                            <a:pt x="0" y="121490"/>
                            <a:pt x="0" y="94301"/>
                          </a:cubicBezTo>
                          <a:cubicBezTo>
                            <a:pt x="0" y="64703"/>
                            <a:pt x="8088" y="41586"/>
                            <a:pt x="24263" y="24952"/>
                          </a:cubicBezTo>
                          <a:cubicBezTo>
                            <a:pt x="40439" y="8317"/>
                            <a:pt x="62294" y="0"/>
                            <a:pt x="89827" y="0"/>
                          </a:cubicBezTo>
                          <a:close/>
                          <a:moveTo>
                            <a:pt x="87762" y="23747"/>
                          </a:moveTo>
                          <a:cubicBezTo>
                            <a:pt x="69636" y="23747"/>
                            <a:pt x="55295" y="29913"/>
                            <a:pt x="44741" y="42246"/>
                          </a:cubicBezTo>
                          <a:cubicBezTo>
                            <a:pt x="34187" y="54579"/>
                            <a:pt x="28910" y="71586"/>
                            <a:pt x="28910" y="93268"/>
                          </a:cubicBezTo>
                          <a:cubicBezTo>
                            <a:pt x="28910" y="114148"/>
                            <a:pt x="34244" y="130610"/>
                            <a:pt x="44913" y="142656"/>
                          </a:cubicBezTo>
                          <a:cubicBezTo>
                            <a:pt x="55582" y="154702"/>
                            <a:pt x="69865" y="160725"/>
                            <a:pt x="87762" y="160725"/>
                          </a:cubicBezTo>
                          <a:cubicBezTo>
                            <a:pt x="106002" y="160725"/>
                            <a:pt x="120027" y="154817"/>
                            <a:pt x="129836" y="143000"/>
                          </a:cubicBezTo>
                          <a:cubicBezTo>
                            <a:pt x="139645" y="131184"/>
                            <a:pt x="144549" y="114377"/>
                            <a:pt x="144549" y="92580"/>
                          </a:cubicBezTo>
                          <a:cubicBezTo>
                            <a:pt x="144549" y="70554"/>
                            <a:pt x="139645" y="53575"/>
                            <a:pt x="129836" y="41644"/>
                          </a:cubicBezTo>
                          <a:cubicBezTo>
                            <a:pt x="120027" y="29713"/>
                            <a:pt x="106002" y="23747"/>
                            <a:pt x="87762"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0D9DCDBD-9B0A-42F9-8C4D-50D52C0DDB46}"/>
                        </a:ext>
                      </a:extLst>
                    </p:cNvPr>
                    <p:cNvSpPr txBox="1"/>
                    <p:nvPr/>
                  </p:nvSpPr>
                  <p:spPr>
                    <a:xfrm>
                      <a:off x="4436144" y="4921887"/>
                      <a:ext cx="173459" cy="184472"/>
                    </a:xfrm>
                    <a:custGeom>
                      <a:avLst/>
                      <a:gdLst/>
                      <a:ahLst/>
                      <a:cxnLst/>
                      <a:rect l="l" t="t" r="r" b="b"/>
                      <a:pathLst>
                        <a:path w="173459" h="184472">
                          <a:moveTo>
                            <a:pt x="89827" y="0"/>
                          </a:moveTo>
                          <a:cubicBezTo>
                            <a:pt x="116098" y="0"/>
                            <a:pt x="136604" y="8088"/>
                            <a:pt x="151346" y="24263"/>
                          </a:cubicBezTo>
                          <a:cubicBezTo>
                            <a:pt x="166088" y="40439"/>
                            <a:pt x="173459" y="62867"/>
                            <a:pt x="173459" y="91548"/>
                          </a:cubicBezTo>
                          <a:cubicBezTo>
                            <a:pt x="173459" y="119654"/>
                            <a:pt x="165514" y="142169"/>
                            <a:pt x="149625" y="159090"/>
                          </a:cubicBezTo>
                          <a:cubicBezTo>
                            <a:pt x="133736" y="176011"/>
                            <a:pt x="112427" y="184472"/>
                            <a:pt x="85697" y="184472"/>
                          </a:cubicBezTo>
                          <a:cubicBezTo>
                            <a:pt x="59655" y="184472"/>
                            <a:pt x="38862" y="176241"/>
                            <a:pt x="23317" y="159778"/>
                          </a:cubicBezTo>
                          <a:cubicBezTo>
                            <a:pt x="7772" y="143316"/>
                            <a:pt x="0" y="121490"/>
                            <a:pt x="0" y="94301"/>
                          </a:cubicBezTo>
                          <a:cubicBezTo>
                            <a:pt x="0" y="64703"/>
                            <a:pt x="8088" y="41586"/>
                            <a:pt x="24263" y="24952"/>
                          </a:cubicBezTo>
                          <a:cubicBezTo>
                            <a:pt x="40439" y="8317"/>
                            <a:pt x="62293" y="0"/>
                            <a:pt x="89827" y="0"/>
                          </a:cubicBezTo>
                          <a:close/>
                          <a:moveTo>
                            <a:pt x="87762" y="23747"/>
                          </a:moveTo>
                          <a:cubicBezTo>
                            <a:pt x="69636" y="23747"/>
                            <a:pt x="55295" y="29913"/>
                            <a:pt x="44741" y="42246"/>
                          </a:cubicBezTo>
                          <a:cubicBezTo>
                            <a:pt x="34187" y="54579"/>
                            <a:pt x="28910" y="71586"/>
                            <a:pt x="28910" y="93268"/>
                          </a:cubicBezTo>
                          <a:cubicBezTo>
                            <a:pt x="28910" y="114148"/>
                            <a:pt x="34244" y="130610"/>
                            <a:pt x="44913" y="142656"/>
                          </a:cubicBezTo>
                          <a:cubicBezTo>
                            <a:pt x="55582" y="154702"/>
                            <a:pt x="69865" y="160725"/>
                            <a:pt x="87762" y="160725"/>
                          </a:cubicBezTo>
                          <a:cubicBezTo>
                            <a:pt x="106002" y="160725"/>
                            <a:pt x="120027" y="154817"/>
                            <a:pt x="129836" y="143000"/>
                          </a:cubicBezTo>
                          <a:cubicBezTo>
                            <a:pt x="139645" y="131184"/>
                            <a:pt x="144549" y="114377"/>
                            <a:pt x="144549" y="92580"/>
                          </a:cubicBezTo>
                          <a:cubicBezTo>
                            <a:pt x="144549" y="70554"/>
                            <a:pt x="139645" y="53575"/>
                            <a:pt x="129836" y="41644"/>
                          </a:cubicBezTo>
                          <a:cubicBezTo>
                            <a:pt x="120027" y="29713"/>
                            <a:pt x="106002" y="23747"/>
                            <a:pt x="87762" y="23747"/>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TextBox 222">
                      <a:extLst>
                        <a:ext uri="{FF2B5EF4-FFF2-40B4-BE49-F238E27FC236}">
                          <a16:creationId xmlns:a16="http://schemas.microsoft.com/office/drawing/2014/main" id="{8EA6AC86-1607-41DB-B16C-6E58B072D993}"/>
                        </a:ext>
                      </a:extLst>
                    </p:cNvPr>
                    <p:cNvSpPr txBox="1"/>
                    <p:nvPr/>
                  </p:nvSpPr>
                  <p:spPr>
                    <a:xfrm>
                      <a:off x="3352813" y="4926017"/>
                      <a:ext cx="28222" cy="176212"/>
                    </a:xfrm>
                    <a:custGeom>
                      <a:avLst/>
                      <a:gdLst/>
                      <a:ahLst/>
                      <a:cxnLst/>
                      <a:rect l="l" t="t" r="r" b="b"/>
                      <a:pathLst>
                        <a:path w="28222" h="176212">
                          <a:moveTo>
                            <a:pt x="0" y="0"/>
                          </a:moveTo>
                          <a:lnTo>
                            <a:pt x="28222" y="0"/>
                          </a:lnTo>
                          <a:lnTo>
                            <a:pt x="28222" y="176212"/>
                          </a:lnTo>
                          <a:lnTo>
                            <a:pt x="0" y="176212"/>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AE9FB1A-8D35-45E9-903C-B665A0394038}"/>
                        </a:ext>
                      </a:extLst>
                    </p:cNvPr>
                    <p:cNvSpPr txBox="1"/>
                    <p:nvPr/>
                  </p:nvSpPr>
                  <p:spPr>
                    <a:xfrm>
                      <a:off x="3562363" y="4926017"/>
                      <a:ext cx="28222" cy="176212"/>
                    </a:xfrm>
                    <a:custGeom>
                      <a:avLst/>
                      <a:gdLst/>
                      <a:ahLst/>
                      <a:cxnLst/>
                      <a:rect l="l" t="t" r="r" b="b"/>
                      <a:pathLst>
                        <a:path w="28222" h="176212">
                          <a:moveTo>
                            <a:pt x="0" y="0"/>
                          </a:moveTo>
                          <a:lnTo>
                            <a:pt x="28222" y="0"/>
                          </a:lnTo>
                          <a:lnTo>
                            <a:pt x="28222" y="176212"/>
                          </a:lnTo>
                          <a:lnTo>
                            <a:pt x="0" y="176212"/>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5" name="TextBox 224">
                      <a:extLst>
                        <a:ext uri="{FF2B5EF4-FFF2-40B4-BE49-F238E27FC236}">
                          <a16:creationId xmlns:a16="http://schemas.microsoft.com/office/drawing/2014/main" id="{22797F1A-E6AF-44CF-A303-86286A9B1F90}"/>
                        </a:ext>
                      </a:extLst>
                    </p:cNvPr>
                    <p:cNvSpPr txBox="1"/>
                    <p:nvPr/>
                  </p:nvSpPr>
                  <p:spPr>
                    <a:xfrm>
                      <a:off x="3621933" y="4926017"/>
                      <a:ext cx="164683" cy="176212"/>
                    </a:xfrm>
                    <a:custGeom>
                      <a:avLst/>
                      <a:gdLst/>
                      <a:ahLst/>
                      <a:cxnLst/>
                      <a:rect l="l" t="t" r="r" b="b"/>
                      <a:pathLst>
                        <a:path w="164683" h="176212">
                          <a:moveTo>
                            <a:pt x="0" y="0"/>
                          </a:moveTo>
                          <a:lnTo>
                            <a:pt x="30975" y="0"/>
                          </a:lnTo>
                          <a:lnTo>
                            <a:pt x="75716" y="128029"/>
                          </a:lnTo>
                          <a:cubicBezTo>
                            <a:pt x="79043" y="137436"/>
                            <a:pt x="81108" y="145639"/>
                            <a:pt x="81911" y="152637"/>
                          </a:cubicBezTo>
                          <a:lnTo>
                            <a:pt x="82600" y="152637"/>
                          </a:lnTo>
                          <a:cubicBezTo>
                            <a:pt x="83747" y="143803"/>
                            <a:pt x="85582" y="135830"/>
                            <a:pt x="88106" y="128717"/>
                          </a:cubicBezTo>
                          <a:lnTo>
                            <a:pt x="134913" y="0"/>
                          </a:lnTo>
                          <a:lnTo>
                            <a:pt x="164683" y="0"/>
                          </a:lnTo>
                          <a:lnTo>
                            <a:pt x="94473" y="176212"/>
                          </a:lnTo>
                          <a:lnTo>
                            <a:pt x="66768" y="176212"/>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6" name="TextBox 225">
                      <a:extLst>
                        <a:ext uri="{FF2B5EF4-FFF2-40B4-BE49-F238E27FC236}">
                          <a16:creationId xmlns:a16="http://schemas.microsoft.com/office/drawing/2014/main" id="{B8F769D7-5230-4AF7-B480-63DCDBF5DB3B}"/>
                        </a:ext>
                      </a:extLst>
                    </p:cNvPr>
                    <p:cNvSpPr txBox="1"/>
                    <p:nvPr/>
                  </p:nvSpPr>
                  <p:spPr>
                    <a:xfrm>
                      <a:off x="4914915" y="4926017"/>
                      <a:ext cx="28221" cy="176212"/>
                    </a:xfrm>
                    <a:custGeom>
                      <a:avLst/>
                      <a:gdLst/>
                      <a:ahLst/>
                      <a:cxnLst/>
                      <a:rect l="l" t="t" r="r" b="b"/>
                      <a:pathLst>
                        <a:path w="28221" h="176212">
                          <a:moveTo>
                            <a:pt x="0" y="0"/>
                          </a:moveTo>
                          <a:lnTo>
                            <a:pt x="28221" y="0"/>
                          </a:lnTo>
                          <a:lnTo>
                            <a:pt x="28221" y="176212"/>
                          </a:lnTo>
                          <a:lnTo>
                            <a:pt x="0" y="176212"/>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grpSp>
        <p:grpSp>
          <p:nvGrpSpPr>
            <p:cNvPr id="5" name="Group 4">
              <a:extLst>
                <a:ext uri="{FF2B5EF4-FFF2-40B4-BE49-F238E27FC236}">
                  <a16:creationId xmlns:a16="http://schemas.microsoft.com/office/drawing/2014/main" id="{DA84DF36-6CDD-4B92-869F-4AA1D49A8493}"/>
                </a:ext>
              </a:extLst>
            </p:cNvPr>
            <p:cNvGrpSpPr/>
            <p:nvPr/>
          </p:nvGrpSpPr>
          <p:grpSpPr>
            <a:xfrm>
              <a:off x="7459716" y="4411218"/>
              <a:ext cx="1276606" cy="329184"/>
              <a:chOff x="7415520" y="4333844"/>
              <a:chExt cx="1276606" cy="329184"/>
            </a:xfrm>
          </p:grpSpPr>
          <p:grpSp>
            <p:nvGrpSpPr>
              <p:cNvPr id="17" name="Group 16">
                <a:extLst>
                  <a:ext uri="{FF2B5EF4-FFF2-40B4-BE49-F238E27FC236}">
                    <a16:creationId xmlns:a16="http://schemas.microsoft.com/office/drawing/2014/main" id="{D418B0CB-4576-4423-91E1-47107C04EE6B}"/>
                  </a:ext>
                </a:extLst>
              </p:cNvPr>
              <p:cNvGrpSpPr/>
              <p:nvPr/>
            </p:nvGrpSpPr>
            <p:grpSpPr>
              <a:xfrm>
                <a:off x="7415520" y="4333844"/>
                <a:ext cx="329184" cy="329184"/>
                <a:chOff x="7041718" y="4354440"/>
                <a:chExt cx="586168" cy="586166"/>
              </a:xfrm>
            </p:grpSpPr>
            <p:sp>
              <p:nvSpPr>
                <p:cNvPr id="297" name="Oval 296">
                  <a:extLst>
                    <a:ext uri="{FF2B5EF4-FFF2-40B4-BE49-F238E27FC236}">
                      <a16:creationId xmlns:a16="http://schemas.microsoft.com/office/drawing/2014/main" id="{753B7852-55B7-4323-8E55-0ADD37F6284F}"/>
                    </a:ext>
                  </a:extLst>
                </p:cNvPr>
                <p:cNvSpPr/>
                <p:nvPr/>
              </p:nvSpPr>
              <p:spPr bwMode="auto">
                <a:xfrm>
                  <a:off x="7041718" y="4354440"/>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80" name="Picture 179">
                  <a:extLst>
                    <a:ext uri="{FF2B5EF4-FFF2-40B4-BE49-F238E27FC236}">
                      <a16:creationId xmlns:a16="http://schemas.microsoft.com/office/drawing/2014/main" id="{841A24E7-65CC-45BB-89F5-3CA28CB0EE1D}"/>
                    </a:ext>
                  </a:extLst>
                </p:cNvPr>
                <p:cNvPicPr>
                  <a:picLocks noChangeAspect="1"/>
                </p:cNvPicPr>
                <p:nvPr/>
              </p:nvPicPr>
              <p:blipFill>
                <a:blip r:embed="rId3">
                  <a:grayscl/>
                </a:blip>
                <a:stretch>
                  <a:fillRect/>
                </a:stretch>
              </p:blipFill>
              <p:spPr>
                <a:xfrm>
                  <a:off x="7165116" y="4455435"/>
                  <a:ext cx="339374" cy="384176"/>
                </a:xfrm>
                <a:prstGeom prst="rect">
                  <a:avLst/>
                </a:prstGeom>
              </p:spPr>
            </p:pic>
          </p:grpSp>
          <p:grpSp>
            <p:nvGrpSpPr>
              <p:cNvPr id="16" name="Group 15">
                <a:extLst>
                  <a:ext uri="{FF2B5EF4-FFF2-40B4-BE49-F238E27FC236}">
                    <a16:creationId xmlns:a16="http://schemas.microsoft.com/office/drawing/2014/main" id="{D536A54D-FDE4-417E-88AA-02669BB5B067}"/>
                  </a:ext>
                </a:extLst>
              </p:cNvPr>
              <p:cNvGrpSpPr/>
              <p:nvPr/>
            </p:nvGrpSpPr>
            <p:grpSpPr>
              <a:xfrm>
                <a:off x="7889231" y="4333844"/>
                <a:ext cx="329184" cy="329184"/>
                <a:chOff x="7811848" y="4354440"/>
                <a:chExt cx="586168" cy="586166"/>
              </a:xfrm>
            </p:grpSpPr>
            <p:sp>
              <p:nvSpPr>
                <p:cNvPr id="299" name="Oval 298">
                  <a:extLst>
                    <a:ext uri="{FF2B5EF4-FFF2-40B4-BE49-F238E27FC236}">
                      <a16:creationId xmlns:a16="http://schemas.microsoft.com/office/drawing/2014/main" id="{DB19F0D7-D9D5-4B46-BA32-4DA41D4E521E}"/>
                    </a:ext>
                  </a:extLst>
                </p:cNvPr>
                <p:cNvSpPr/>
                <p:nvPr/>
              </p:nvSpPr>
              <p:spPr bwMode="auto">
                <a:xfrm>
                  <a:off x="7811848" y="4354440"/>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79" name="Picture 178">
                  <a:extLst>
                    <a:ext uri="{FF2B5EF4-FFF2-40B4-BE49-F238E27FC236}">
                      <a16:creationId xmlns:a16="http://schemas.microsoft.com/office/drawing/2014/main" id="{30AC1A88-770E-404F-BDA5-B44ED50DCE12}"/>
                    </a:ext>
                  </a:extLst>
                </p:cNvPr>
                <p:cNvPicPr>
                  <a:picLocks noChangeAspect="1"/>
                </p:cNvPicPr>
                <p:nvPr/>
              </p:nvPicPr>
              <p:blipFill>
                <a:blip r:embed="rId4"/>
                <a:stretch>
                  <a:fillRect/>
                </a:stretch>
              </p:blipFill>
              <p:spPr>
                <a:xfrm>
                  <a:off x="7989790" y="4462335"/>
                  <a:ext cx="230286" cy="370378"/>
                </a:xfrm>
                <a:prstGeom prst="rect">
                  <a:avLst/>
                </a:prstGeom>
              </p:spPr>
            </p:pic>
          </p:grpSp>
          <p:grpSp>
            <p:nvGrpSpPr>
              <p:cNvPr id="15" name="Group 14">
                <a:extLst>
                  <a:ext uri="{FF2B5EF4-FFF2-40B4-BE49-F238E27FC236}">
                    <a16:creationId xmlns:a16="http://schemas.microsoft.com/office/drawing/2014/main" id="{504E5692-3F27-4756-9ADC-2C56BEF664B1}"/>
                  </a:ext>
                </a:extLst>
              </p:cNvPr>
              <p:cNvGrpSpPr/>
              <p:nvPr/>
            </p:nvGrpSpPr>
            <p:grpSpPr>
              <a:xfrm>
                <a:off x="8362942" y="4333844"/>
                <a:ext cx="329184" cy="329184"/>
                <a:chOff x="8581979" y="4354440"/>
                <a:chExt cx="586168" cy="586166"/>
              </a:xfrm>
            </p:grpSpPr>
            <p:sp>
              <p:nvSpPr>
                <p:cNvPr id="298" name="Oval 297">
                  <a:extLst>
                    <a:ext uri="{FF2B5EF4-FFF2-40B4-BE49-F238E27FC236}">
                      <a16:creationId xmlns:a16="http://schemas.microsoft.com/office/drawing/2014/main" id="{5D7F69B9-FAEA-425B-AE50-FAB408E20C96}"/>
                    </a:ext>
                  </a:extLst>
                </p:cNvPr>
                <p:cNvSpPr/>
                <p:nvPr/>
              </p:nvSpPr>
              <p:spPr bwMode="auto">
                <a:xfrm>
                  <a:off x="8581979" y="4354440"/>
                  <a:ext cx="586168" cy="586166"/>
                </a:xfrm>
                <a:prstGeom prst="ellipse">
                  <a:avLst/>
                </a:prstGeom>
                <a:solidFill>
                  <a:srgbClr val="F8F8F8"/>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78" name="Picture 177">
                  <a:extLst>
                    <a:ext uri="{FF2B5EF4-FFF2-40B4-BE49-F238E27FC236}">
                      <a16:creationId xmlns:a16="http://schemas.microsoft.com/office/drawing/2014/main" id="{FD8D625C-9221-42BE-A68F-BE419AFE2110}"/>
                    </a:ext>
                  </a:extLst>
                </p:cNvPr>
                <p:cNvPicPr>
                  <a:picLocks noChangeAspect="1"/>
                </p:cNvPicPr>
                <p:nvPr/>
              </p:nvPicPr>
              <p:blipFill>
                <a:blip r:embed="rId5">
                  <a:grayscl/>
                </a:blip>
                <a:stretch>
                  <a:fillRect/>
                </a:stretch>
              </p:blipFill>
              <p:spPr>
                <a:xfrm>
                  <a:off x="8673044" y="4520199"/>
                  <a:ext cx="404038" cy="254648"/>
                </a:xfrm>
                <a:prstGeom prst="rect">
                  <a:avLst/>
                </a:prstGeom>
              </p:spPr>
            </p:pic>
          </p:grpSp>
        </p:grpSp>
      </p:grpSp>
      <p:pic>
        <p:nvPicPr>
          <p:cNvPr id="300" name="Graphic 299">
            <a:extLst>
              <a:ext uri="{FF2B5EF4-FFF2-40B4-BE49-F238E27FC236}">
                <a16:creationId xmlns:a16="http://schemas.microsoft.com/office/drawing/2014/main" id="{492EFE5A-7CBD-4F96-B37B-5F209623FB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04479" y="3604546"/>
            <a:ext cx="468709" cy="515580"/>
          </a:xfrm>
          <a:prstGeom prst="rect">
            <a:avLst/>
          </a:prstGeom>
        </p:spPr>
      </p:pic>
    </p:spTree>
    <p:extLst>
      <p:ext uri="{BB962C8B-B14F-4D97-AF65-F5344CB8AC3E}">
        <p14:creationId xmlns:p14="http://schemas.microsoft.com/office/powerpoint/2010/main" val="421915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9D532-3F7C-4564-94D2-EE9946985F73}"/>
              </a:ext>
            </a:extLst>
          </p:cNvPr>
          <p:cNvSpPr txBox="1">
            <a:spLocks/>
          </p:cNvSpPr>
          <p:nvPr/>
        </p:nvSpPr>
        <p:spPr>
          <a:xfrm>
            <a:off x="426425" y="1485265"/>
            <a:ext cx="10454935" cy="3535032"/>
          </a:xfrm>
          <a:prstGeom prst="rect">
            <a:avLst/>
          </a:prstGeom>
          <a:noFill/>
        </p:spPr>
        <p:txBody>
          <a:bodyPr vert="horz" wrap="square" lIns="0" tIns="0" rIns="0" bIns="0" rtlCol="0" anchor="ctr" anchorCtr="0">
            <a:noAutofit/>
          </a:bodyPr>
          <a:lstStyle>
            <a:lvl1pPr algn="l" defTabSz="914367" rtl="0" eaLnBrk="1" latinLnBrk="0" hangingPunct="1">
              <a:lnSpc>
                <a:spcPct val="90000"/>
              </a:lnSpc>
              <a:spcBef>
                <a:spcPct val="0"/>
              </a:spcBef>
              <a:buNone/>
              <a:defRPr lang="en-US" sz="5293" b="0" kern="1200" cap="none" spc="-147" baseline="0" dirty="0">
                <a:ln w="3175">
                  <a:noFill/>
                </a:ln>
                <a:solidFill>
                  <a:schemeClr val="tx1"/>
                </a:solidFill>
                <a:effectLst/>
                <a:latin typeface="+mj-lt"/>
                <a:ea typeface="+mn-ea"/>
                <a:cs typeface="Segoe UI" pitchFamily="34" charset="0"/>
              </a:defRPr>
            </a:lvl1pPr>
          </a:lstStyle>
          <a:p>
            <a:r>
              <a:rPr lang="en-IN" dirty="0"/>
              <a:t>Azure SQL PaaS options</a:t>
            </a:r>
          </a:p>
        </p:txBody>
      </p:sp>
    </p:spTree>
    <p:custDataLst>
      <p:tags r:id="rId1"/>
    </p:custDataLst>
    <p:extLst>
      <p:ext uri="{BB962C8B-B14F-4D97-AF65-F5344CB8AC3E}">
        <p14:creationId xmlns:p14="http://schemas.microsoft.com/office/powerpoint/2010/main" val="39476617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2E7E36-97A8-4F33-8327-650E9C3B75C8}"/>
              </a:ext>
            </a:extLst>
          </p:cNvPr>
          <p:cNvPicPr>
            <a:picLocks noChangeAspect="1"/>
          </p:cNvPicPr>
          <p:nvPr/>
        </p:nvPicPr>
        <p:blipFill>
          <a:blip r:embed="rId2"/>
          <a:stretch>
            <a:fillRect/>
          </a:stretch>
        </p:blipFill>
        <p:spPr>
          <a:xfrm>
            <a:off x="2407753" y="2851665"/>
            <a:ext cx="7373379" cy="3153215"/>
          </a:xfrm>
          <a:prstGeom prst="rect">
            <a:avLst/>
          </a:prstGeom>
        </p:spPr>
      </p:pic>
      <p:sp>
        <p:nvSpPr>
          <p:cNvPr id="3" name="Title 17">
            <a:extLst>
              <a:ext uri="{FF2B5EF4-FFF2-40B4-BE49-F238E27FC236}">
                <a16:creationId xmlns:a16="http://schemas.microsoft.com/office/drawing/2014/main" id="{7109F1BB-6742-4E2C-A7B7-450EAEF19D3A}"/>
              </a:ext>
            </a:extLst>
          </p:cNvPr>
          <p:cNvSpPr txBox="1">
            <a:spLocks/>
          </p:cNvSpPr>
          <p:nvPr/>
        </p:nvSpPr>
        <p:spPr>
          <a:xfrm>
            <a:off x="426424" y="222583"/>
            <a:ext cx="11336039" cy="7580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t>Azure SQL Database documentation</a:t>
            </a:r>
          </a:p>
          <a:p>
            <a:endParaRPr lang="en-US" sz="2000" b="1" dirty="0"/>
          </a:p>
          <a:p>
            <a:r>
              <a:rPr lang="en-US" sz="2000" dirty="0"/>
              <a:t>Azure SQL Database is a general-purpose relational database-as-a-service (DBaaS) based on the latest stable version of Microsoft SQL Server Database Engine. SQL Database is a high-performance, reliable, and secure cloud database that you can use to build data-driven applications and websites in the programming language of your choice, without needing to manage infrastructure. Learn how to use SQL Database with our </a:t>
            </a:r>
            <a:r>
              <a:rPr lang="en-US" sz="2000" dirty="0" err="1"/>
              <a:t>quickstarts</a:t>
            </a:r>
            <a:r>
              <a:rPr lang="en-US" sz="2000" dirty="0"/>
              <a:t>, tutorials, and samples.</a:t>
            </a:r>
          </a:p>
          <a:p>
            <a:endParaRPr lang="en-US" dirty="0"/>
          </a:p>
        </p:txBody>
      </p:sp>
    </p:spTree>
    <p:extLst>
      <p:ext uri="{BB962C8B-B14F-4D97-AF65-F5344CB8AC3E}">
        <p14:creationId xmlns:p14="http://schemas.microsoft.com/office/powerpoint/2010/main" val="26284673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39D532-3F7C-4564-94D2-EE9946985F73}"/>
              </a:ext>
            </a:extLst>
          </p:cNvPr>
          <p:cNvSpPr txBox="1">
            <a:spLocks/>
          </p:cNvSpPr>
          <p:nvPr/>
        </p:nvSpPr>
        <p:spPr>
          <a:xfrm>
            <a:off x="426425" y="1485265"/>
            <a:ext cx="10454935" cy="3535032"/>
          </a:xfrm>
          <a:prstGeom prst="rect">
            <a:avLst/>
          </a:prstGeom>
          <a:noFill/>
        </p:spPr>
        <p:txBody>
          <a:bodyPr vert="horz" wrap="square" lIns="0" tIns="0" rIns="0" bIns="0" rtlCol="0" anchor="ctr" anchorCtr="0">
            <a:noAutofit/>
          </a:bodyPr>
          <a:lstStyle>
            <a:lvl1pPr algn="l" defTabSz="914367" rtl="0" eaLnBrk="1" latinLnBrk="0" hangingPunct="1">
              <a:lnSpc>
                <a:spcPct val="90000"/>
              </a:lnSpc>
              <a:spcBef>
                <a:spcPct val="0"/>
              </a:spcBef>
              <a:buNone/>
              <a:defRPr lang="en-US" sz="5293" b="0" kern="1200" cap="none" spc="-147" baseline="0" dirty="0">
                <a:ln w="3175">
                  <a:noFill/>
                </a:ln>
                <a:solidFill>
                  <a:schemeClr val="tx1"/>
                </a:solidFill>
                <a:effectLst/>
                <a:latin typeface="+mj-lt"/>
                <a:ea typeface="+mn-ea"/>
                <a:cs typeface="Segoe UI" pitchFamily="34" charset="0"/>
              </a:defRPr>
            </a:lvl1pPr>
          </a:lstStyle>
          <a:p>
            <a:r>
              <a:rPr lang="en-IN"/>
              <a:t>Azure Big Data storage options</a:t>
            </a:r>
          </a:p>
        </p:txBody>
      </p:sp>
    </p:spTree>
    <p:custDataLst>
      <p:tags r:id="rId1"/>
    </p:custDataLst>
    <p:extLst>
      <p:ext uri="{BB962C8B-B14F-4D97-AF65-F5344CB8AC3E}">
        <p14:creationId xmlns:p14="http://schemas.microsoft.com/office/powerpoint/2010/main" val="4297719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E Readiness Template">
  <a:themeElements>
    <a:clrScheme name="Custom 11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eb4af57b054c1de348517e196fac54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cb12ba5e113ebef15756c28067d0aa8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scenario presentation that details technical capabilities including performance, reference architecture and implementation considerations.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Peri Erickson-Brown</DisplayName>
        <AccountId>62753</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2019-07-31T07:00:00+00:00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SQL Data Warehouse</TermName>
          <TermId xmlns="http://schemas.microsoft.com/office/infopath/2007/PartnerControls">39111a04-dfa8-4fc5-8acd-5450cc50af46</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88eefbf0-88ff-435b-89e8-8136e86bd1b2</TermId>
        </TermInfo>
        <TermInfo xmlns="http://schemas.microsoft.com/office/infopath/2007/PartnerControls">
          <TermName xmlns="http://schemas.microsoft.com/office/infopath/2007/PartnerControls">modern data warehouse</TermName>
          <TermId xmlns="http://schemas.microsoft.com/office/infopath/2007/PartnerControls">1eb5f52a-4e79-4113-92ed-6bbd255a6ef6</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3068</Value>
      <Value>3095</Value>
      <Value>2325</Value>
      <Value>435</Value>
      <Value>3097</Value>
      <Value>2614</Value>
      <Value>2558</Value>
      <Value>21</Value>
      <Value>2721</Value>
      <Value>3091</Value>
      <Value>1628</Value>
      <Value>14</Value>
      <Value>42</Value>
      <Value>2482</Value>
      <Value>2554</Value>
      <Value>2553</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G01KC-1-36798</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DocId xmlns="230e9df3-be65-4c73-a93b-d1236ebd677e">G01KC-99682991-37046</_dlc_DocId>
    <_dlc_ExpireDateSaved xmlns="http://schemas.microsoft.com/sharepoint/v3" xsi:nil="true"/>
    <_dlc_DocIdUrl xmlns="230e9df3-be65-4c73-a93b-d1236ebd677e">
      <Url>https://microsoft.sharepoint.com/sites/Infopedia_G01KC/_layouts/15/DocIdRedir.aspx?ID=G01KC-99682991-37046</Url>
      <Description>G01KC-99682991-37046</Description>
    </_dlc_DocIdUrl>
    <_dlc_ExpireDate xmlns="http://schemas.microsoft.com/sharepoint/v3">2019-07-31T07:00:00+00:00</_dlc_ExpireDate>
    <MediaServiceKeyPoints xmlns="b3bc04a5-d503-43b1-b98c-a8cf663329d9" xsi:nil="true"/>
    <OwnersManager xmlns="230e9df3-be65-4c73-a93b-d1236ebd677e">
      <UserInfo>
        <DisplayName>Riyaz Habibbhai</DisplayName>
        <AccountId>29500</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929533-09AC-4974-A256-0BE2D85F8D8F}">
  <ds:schemaRefs>
    <ds:schemaRef ds:uri="office.server.policy"/>
  </ds:schemaRefs>
</ds:datastoreItem>
</file>

<file path=customXml/itemProps2.xml><?xml version="1.0" encoding="utf-8"?>
<ds:datastoreItem xmlns:ds="http://schemas.openxmlformats.org/officeDocument/2006/customXml" ds:itemID="{562B480C-E0E3-4DFD-8F13-C8A75D83F9F4}">
  <ds:schemaRefs>
    <ds:schemaRef ds:uri="http://schemas.microsoft.com/sharepoint/events"/>
  </ds:schemaRefs>
</ds:datastoreItem>
</file>

<file path=customXml/itemProps3.xml><?xml version="1.0" encoding="utf-8"?>
<ds:datastoreItem xmlns:ds="http://schemas.openxmlformats.org/officeDocument/2006/customXml" ds:itemID="{A00AE7DB-1D27-4A9C-A029-AC3A26399A55}">
  <ds:schemaRefs>
    <ds:schemaRef ds:uri="230E9DF3-BE65-4C73-A93B-D1236EBD677E"/>
    <ds:schemaRef ds:uri="230e9df3-be65-4c73-a93b-d1236ebd677e"/>
    <ds:schemaRef ds:uri="b3bc04a5-d503-43b1-b98c-a8cf663329d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DEFF9829-3BBE-450B-B045-D86505F326E8}">
  <ds:schemaRefs>
    <ds:schemaRef ds:uri="Microsoft.SharePoint.Taxonomy.ContentTypeSync"/>
  </ds:schemaRefs>
</ds:datastoreItem>
</file>

<file path=customXml/itemProps5.xml><?xml version="1.0" encoding="utf-8"?>
<ds:datastoreItem xmlns:ds="http://schemas.openxmlformats.org/officeDocument/2006/customXml" ds:itemID="{C968287B-00F0-4991-A6A2-3D0B74D3B808}">
  <ds:schemaRefs>
    <ds:schemaRef ds:uri="230E9DF3-BE65-4C73-A93B-D1236EBD677E"/>
    <ds:schemaRef ds:uri="http://schemas.microsoft.com/office/2006/metadata/properties"/>
    <ds:schemaRef ds:uri="http://schemas.microsoft.com/office/2006/documentManagement/types"/>
    <ds:schemaRef ds:uri="http://schemas.microsoft.com/sharepoint/v3"/>
    <ds:schemaRef ds:uri="http://purl.org/dc/elements/1.1/"/>
    <ds:schemaRef ds:uri="http://schemas.microsoft.com/office/infopath/2007/PartnerControls"/>
    <ds:schemaRef ds:uri="http://purl.org/dc/dcmitype/"/>
    <ds:schemaRef ds:uri="http://purl.org/dc/terms/"/>
    <ds:schemaRef ds:uri="http://schemas.openxmlformats.org/package/2006/metadata/core-properties"/>
    <ds:schemaRef ds:uri="b3bc04a5-d503-43b1-b98c-a8cf663329d9"/>
    <ds:schemaRef ds:uri="230e9df3-be65-4c73-a93b-d1236ebd677e"/>
    <ds:schemaRef ds:uri="http://www.w3.org/XML/1998/namespace"/>
  </ds:schemaRefs>
</ds:datastoreItem>
</file>

<file path=customXml/itemProps6.xml><?xml version="1.0" encoding="utf-8"?>
<ds:datastoreItem xmlns:ds="http://schemas.openxmlformats.org/officeDocument/2006/customXml" ds:itemID="{E47DAF25-DD53-4534-B880-CFEBB232DB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157</TotalTime>
  <Words>1956</Words>
  <Application>Microsoft Office PowerPoint</Application>
  <PresentationFormat>Widescreen</PresentationFormat>
  <Paragraphs>367</Paragraphs>
  <Slides>22</Slides>
  <Notes>20</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22</vt:i4>
      </vt:variant>
    </vt:vector>
  </HeadingPairs>
  <TitlesOfParts>
    <vt:vector size="35" baseType="lpstr">
      <vt:lpstr>Arial</vt:lpstr>
      <vt:lpstr>Calibri</vt:lpstr>
      <vt:lpstr>Consolas</vt:lpstr>
      <vt:lpstr>Segoe UI</vt:lpstr>
      <vt:lpstr>Segoe UI Light</vt:lpstr>
      <vt:lpstr>Segoe UI Semibold</vt:lpstr>
      <vt:lpstr>Segoe UI Semilight</vt:lpstr>
      <vt:lpstr>Ubuntu</vt:lpstr>
      <vt:lpstr>Ubuntu Light</vt:lpstr>
      <vt:lpstr>Wingdings</vt:lpstr>
      <vt:lpstr>C+E Readiness Template</vt:lpstr>
      <vt:lpstr>Azure PPT Template - 2018</vt:lpstr>
      <vt:lpstr>5-50201_Microsoft_Ready_Template</vt:lpstr>
      <vt:lpstr>Modern Data Warehouse</vt:lpstr>
      <vt:lpstr>Reason for a Data Lake</vt:lpstr>
      <vt:lpstr>The Azure Big Data landscape</vt:lpstr>
      <vt:lpstr>Data warehousing pattern in Azure</vt:lpstr>
      <vt:lpstr>Big Data streaming pattern with Azure</vt:lpstr>
      <vt:lpstr>Real-time analytics pattern in Azure</vt:lpstr>
      <vt:lpstr>PowerPoint Presentation</vt:lpstr>
      <vt:lpstr>PowerPoint Presentation</vt:lpstr>
      <vt:lpstr>PowerPoint Presentation</vt:lpstr>
      <vt:lpstr>File storage requirements</vt:lpstr>
      <vt:lpstr>File storage</vt:lpstr>
      <vt:lpstr>PowerPoint Presentation</vt:lpstr>
      <vt:lpstr>PowerPoint Presentation</vt:lpstr>
      <vt:lpstr>Azure SQL Data Warehouse  </vt:lpstr>
      <vt:lpstr>SQL DW Fundamentals</vt:lpstr>
      <vt:lpstr>Separate compute from storage </vt:lpstr>
      <vt:lpstr>Independently scale compute </vt:lpstr>
      <vt:lpstr>Pause and resume workload</vt:lpstr>
      <vt:lpstr>Query Execution</vt:lpstr>
      <vt:lpstr>Data Loading</vt:lpstr>
      <vt:lpstr>PowerPoint Presentation</vt:lpstr>
      <vt:lpstr>Parallel Load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Data Warehouse Technical Pitch Deck</dc:title>
  <dc:creator>Nishant Thacker</dc:creator>
  <cp:keywords>modern data warehouse; Scenario</cp:keywords>
  <cp:lastModifiedBy>Alex Karasek</cp:lastModifiedBy>
  <cp:revision>12</cp:revision>
  <dcterms:created xsi:type="dcterms:W3CDTF">2018-06-29T19:42:31Z</dcterms:created>
  <dcterms:modified xsi:type="dcterms:W3CDTF">2019-10-25T22:04:11Z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2018-06-29T19:46:41.5530556Z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2482;#Scenario|88eefbf0-88ff-435b-89e8-8136e86bd1b2;#2721;#modern data warehouse|1eb5f52a-4e79-4113-92ed-6bbd255a6ef6</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435;#technical presentations|83a894cf-702b-47fc-aba5-41bd10dc1e75</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1628;#Gear Up|5bd03d8b-c198-4367-bd72-be9dad12d703;#21;#Intelligent Cloud|adc2fe87-c79a-4ded-a449-3f86b954069d;#2553;#ICB PST Domain|f7f86ece-0ca0-48d7-99cb-d6c97e732478</vt:lpwstr>
  </property>
  <property fmtid="{D5CDD505-2E9C-101B-9397-08002B2CF9AE}" pid="22" name="ExperienceContentType">
    <vt:lpwstr/>
  </property>
  <property fmtid="{D5CDD505-2E9C-101B-9397-08002B2CF9AE}" pid="23" name="BusinessArchitecture">
    <vt:lpwstr>2325;#Data and AI|60d86926-9fc6-4873-ad19-e15bf82160d7;#2558;#Data Estate Modernization|10c01ab9-9059-474b-9bc2-783aaa897ac3</vt:lpwstr>
  </property>
  <property fmtid="{D5CDD505-2E9C-101B-9397-08002B2CF9AE}" pid="24" name="Products">
    <vt:lpwstr>2614;#Azure SQL Data Warehouse|39111a04-dfa8-4fc5-8acd-5450cc50af46</vt:lpwstr>
  </property>
  <property fmtid="{D5CDD505-2E9C-101B-9397-08002B2CF9AE}" pid="25" name="l6f004f21209409da86a713c0f24627d">
    <vt:lpwstr/>
  </property>
  <property fmtid="{D5CDD505-2E9C-101B-9397-08002B2CF9AE}" pid="26" name="MSProductsTaxHTField0">
    <vt:lpwstr/>
  </property>
  <property fmtid="{D5CDD505-2E9C-101B-9397-08002B2CF9AE}" pid="27" name="Languages">
    <vt:lpwstr/>
  </property>
  <property fmtid="{D5CDD505-2E9C-101B-9397-08002B2CF9AE}" pid="28" name="e8080b0481964c759b2c36ae49591b31">
    <vt:lpwstr/>
  </property>
  <property fmtid="{D5CDD505-2E9C-101B-9397-08002B2CF9AE}" pid="29" name="_docset_NoMedatataSyncRequired">
    <vt:lpwstr>False</vt:lpwstr>
  </property>
  <property fmtid="{D5CDD505-2E9C-101B-9397-08002B2CF9AE}" pid="30" name="TechnicalLevel">
    <vt:lpwstr>3068;#300|6a5f978f-2506-442d-86c2-7f294468d8c9</vt:lpwstr>
  </property>
  <property fmtid="{D5CDD505-2E9C-101B-9397-08002B2CF9AE}" pid="31" name="Audiences">
    <vt:lpwstr/>
  </property>
  <property fmtid="{D5CDD505-2E9C-101B-9397-08002B2CF9AE}" pid="32" name="ldac8aee9d1f469e8cd8c3f8d6a615f2">
    <vt:lpwstr/>
  </property>
  <property fmtid="{D5CDD505-2E9C-101B-9397-08002B2CF9AE}" pid="33" name="EmployeeRole">
    <vt:lpwstr/>
  </property>
  <property fmtid="{D5CDD505-2E9C-101B-9397-08002B2CF9AE}" pid="34" name="NewsTopic">
    <vt:lpwstr/>
  </property>
  <property fmtid="{D5CDD505-2E9C-101B-9397-08002B2CF9AE}" pid="35" name="Roles">
    <vt:lpwstr/>
  </property>
  <property fmtid="{D5CDD505-2E9C-101B-9397-08002B2CF9AE}" pid="3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7" name="NewsSource">
    <vt:lpwstr/>
  </property>
  <property fmtid="{D5CDD505-2E9C-101B-9397-08002B2CF9AE}" pid="38" name="SMSGTags">
    <vt:lpwstr/>
  </property>
  <property fmtid="{D5CDD505-2E9C-101B-9397-08002B2CF9AE}" pid="39" name="_dlc_DocIdItemGuid">
    <vt:lpwstr>f6432636-b3dd-45e2-9fb8-c52732f19f3d</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la4444b61d19467597d63190b69ac227">
    <vt:lpwstr/>
  </property>
  <property fmtid="{D5CDD505-2E9C-101B-9397-08002B2CF9AE}" pid="44" name="ActivitiesAndPrograms">
    <vt:lpwstr/>
  </property>
  <property fmtid="{D5CDD505-2E9C-101B-9397-08002B2CF9AE}" pid="45" name="Segments">
    <vt:lpwstr/>
  </property>
  <property fmtid="{D5CDD505-2E9C-101B-9397-08002B2CF9AE}" pid="46" name="Partners">
    <vt:lpwstr/>
  </property>
  <property fmtid="{D5CDD505-2E9C-101B-9397-08002B2CF9AE}" pid="47" name="Groups">
    <vt:lpwstr>42;#Cloud + AI Marketing|4f75e184-e5aa-4234-a07f-b032d60df254</vt:lpwstr>
  </property>
  <property fmtid="{D5CDD505-2E9C-101B-9397-08002B2CF9AE}" pid="48" name="Topics">
    <vt:lpwstr>2554;#Fiscal Year 2019|37cfb2d9-82d6-4aee-ad7b-3dc8286123ca</vt:lpwstr>
  </property>
  <property fmtid="{D5CDD505-2E9C-101B-9397-08002B2CF9AE}" pid="49" name="SharedWithUsers">
    <vt:lpwstr>3899;#Michael Epprecht;#211280;#Basim Allam</vt:lpwstr>
  </property>
  <property fmtid="{D5CDD505-2E9C-101B-9397-08002B2CF9AE}" pid="50" name="SMSG Items">
    <vt:lpwstr>3091;#documents|e037ed84-7d8e-4cbb-9c8f-61e80301a44f</vt:lpwstr>
  </property>
  <property fmtid="{D5CDD505-2E9C-101B-9397-08002B2CF9AE}" pid="51" name="Solution Areas">
    <vt:lpwstr>3097;#Data and AI|60d86926-9fc6-4873-ad19-e15bf82160d7</vt:lpwstr>
  </property>
  <property fmtid="{D5CDD505-2E9C-101B-9397-08002B2CF9AE}" pid="52" name="MSProfessions">
    <vt:lpwstr>3095;#Technical Sales|831f7989-43a4-4e48-852a-a5355978f47f</vt:lpwstr>
  </property>
</Properties>
</file>